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  <p:embeddedFont>
      <p:font typeface="Schoolbell"/>
      <p:regular r:id="rId93"/>
    </p:embeddedFont>
    <p:embeddedFont>
      <p:font typeface="Helvetica Neue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HelveticaNeue-bold.fntdata"/><Relationship Id="rId94" Type="http://schemas.openxmlformats.org/officeDocument/2006/relationships/font" Target="fonts/HelveticaNeue-regular.fntdata"/><Relationship Id="rId97" Type="http://schemas.openxmlformats.org/officeDocument/2006/relationships/font" Target="fonts/HelveticaNeue-boldItalic.fntdata"/><Relationship Id="rId96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3" Type="http://schemas.openxmlformats.org/officeDocument/2006/relationships/font" Target="fonts/Schoolbell-regular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font" Target="fonts/Robo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ebd0487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ebd0487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b6d9347a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b6d9347a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6d9347a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6d9347a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6d9347a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6d9347a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6d9347a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6d9347a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6d9347a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6d9347a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6d9347a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6d9347a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6d9347a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b6d9347a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6d9347a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6d9347a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6d9347a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6d9347a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c34e2000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c34e2000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4789efcd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4789efcd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c15171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c15171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c34e2000e_6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c34e2000e_6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c15171a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c15171a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b1c63a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b1c63a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c34e2000e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c34e2000e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c15171a2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c15171a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c15171a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c15171a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c15171a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c15171a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6d9347a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b6d9347a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bb1c63a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bb1c63a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b6d9347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b6d9347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c34e2000e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c34e2000e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34e2000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c34e2000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6d9347a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6d9347a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a2955bf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a2955bf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a2955bf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ba2955bf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ba2955b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ba2955b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c34e200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c34e200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c34e2000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c34e2000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a8f167b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ba8f167b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ba8f167b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ba8f167b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6d9347a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6d9347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ba8f167b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ba8f167b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ba8f167bc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ba8f167bc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a8f167b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ba8f167b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ba8f167b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ba8f167b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a8f167b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a8f167b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ba8f167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ba8f167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c34e2000e_5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c34e2000e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c34e2000e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c34e2000e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c34e2000e_5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c34e2000e_5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c34e2000e_5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c34e2000e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6d9347a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6d9347a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c34e2000e_5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c34e2000e_5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c34e2000e_5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c34e2000e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ba8f167b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ba8f167b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c34e2000e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c34e2000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c34e2000e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c34e2000e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c56cfd0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c56cfd0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c56cfd0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c56cfd0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c34e2000e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c34e2000e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c34e2000e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c34e2000e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ba2955bf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3ba2955bf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a8f167b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a8f167b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ba2955bf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3ba2955bf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a2955bf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ba2955bf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c34e2000e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c34e2000e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c34e2000e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c34e2000e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c34e2000e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c34e2000e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ba8f167b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ba8f167b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ba2955bf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ba2955bf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ba2955bf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ba2955bf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ba2955bf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3ba2955bf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c34e2000e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c34e2000e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099712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099712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ba2955b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ba2955b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ba2955bf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ba2955bf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ba8f167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ba8f167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ba8f167b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ba8f167b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c5676e80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c5676e80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ba8f167b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ba8f167b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ba2955bf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ba2955bf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ba2955bf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ba2955bf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0997123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3a0997123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c15171a2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c15171a2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6d9347a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6d9347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c15171a2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3c15171a2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ba2955b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ba2955b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ba2955b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ba2955b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ba2955b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ba2955b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34e2000e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34e2000e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4437983" y="4882307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twitter.com/tkadlec" TargetMode="External"/><Relationship Id="rId4" Type="http://schemas.openxmlformats.org/officeDocument/2006/relationships/hyperlink" Target="https://twitter.com/tkadlec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github.com/SOASTA/boomerang" TargetMode="External"/><Relationship Id="rId5" Type="http://schemas.openxmlformats.org/officeDocument/2006/relationships/hyperlink" Target="http://www.soasta.com/mpulse" TargetMode="External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39.png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tooled-up.com/artwork/prodzoom/PLCQDP1KG.jpg?w=500&amp;h=500&amp;404=default" TargetMode="External"/><Relationship Id="rId4" Type="http://schemas.openxmlformats.org/officeDocument/2006/relationships/image" Target="../media/image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hyperlink" Target="https://image.shutterstock.com/image-vector/funny-monkey-260nw-294497702.jpg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github.com/cvazac/detect-native-overrides" TargetMode="External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3.png"/><Relationship Id="rId4" Type="http://schemas.openxmlformats.org/officeDocument/2006/relationships/hyperlink" Target="https://randywestergren.com/widespread-xss-vulnerabilities-ad-network-code-affecting-top-tier-publishers-retailers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4.png"/><Relationship Id="rId4" Type="http://schemas.openxmlformats.org/officeDocument/2006/relationships/hyperlink" Target="https://twitter.com/Scott_Helme/status/962693995590766592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report-uri.com/home/generate" TargetMode="External"/><Relationship Id="rId4" Type="http://schemas.openxmlformats.org/officeDocument/2006/relationships/hyperlink" Target="https://csp-evaluator.withgoogle.com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Relationship Id="rId4" Type="http://schemas.openxmlformats.org/officeDocument/2006/relationships/hyperlink" Target="https://freedom-to-tinker.com/2018/02/26/no-boundaries-for-credentials-password-leaks-to-mixpanel-and-session-replay-companie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Relationship Id="rId4" Type="http://schemas.openxmlformats.org/officeDocument/2006/relationships/hyperlink" Target="https://freedom-to-tinker.com/2018/02/26/no-boundaries-for-credentials-password-leaks-to-mixpanel-and-session-replay-companies/" TargetMode="External"/><Relationship Id="rId5" Type="http://schemas.openxmlformats.org/officeDocument/2006/relationships/image" Target="../media/image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cvazac/freeze.js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81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hostery.com/" TargetMode="External"/><Relationship Id="rId10" Type="http://schemas.openxmlformats.org/officeDocument/2006/relationships/hyperlink" Target="http://jsmanners.com/" TargetMode="External"/><Relationship Id="rId13" Type="http://schemas.openxmlformats.org/officeDocument/2006/relationships/hyperlink" Target="https://jscrambler.com/" TargetMode="External"/><Relationship Id="rId12" Type="http://schemas.openxmlformats.org/officeDocument/2006/relationships/hyperlink" Target="https://zoompf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://dev.3rdparty.io/" TargetMode="External"/><Relationship Id="rId4" Type="http://schemas.openxmlformats.org/officeDocument/2006/relationships/hyperlink" Target="https://github.com/cvazac/detect-native-overrides" TargetMode="External"/><Relationship Id="rId9" Type="http://schemas.openxmlformats.org/officeDocument/2006/relationships/hyperlink" Target="http://requestmap.webperf.tools/" TargetMode="External"/><Relationship Id="rId14" Type="http://schemas.openxmlformats.org/officeDocument/2006/relationships/hyperlink" Target="https://snyk.io/" TargetMode="External"/><Relationship Id="rId5" Type="http://schemas.openxmlformats.org/officeDocument/2006/relationships/hyperlink" Target="https://github.com/cvazac/freeze.js" TargetMode="External"/><Relationship Id="rId6" Type="http://schemas.openxmlformats.org/officeDocument/2006/relationships/hyperlink" Target="https://nicj.net/an-audit-of-boomerangs-performance/" TargetMode="External"/><Relationship Id="rId7" Type="http://schemas.openxmlformats.org/officeDocument/2006/relationships/hyperlink" Target="https://www.webpagetest.org/" TargetMode="External"/><Relationship Id="rId8" Type="http://schemas.openxmlformats.org/officeDocument/2006/relationships/hyperlink" Target="https://developers.google.com/web/tools/lighthouse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philipwalton.com/articles/loading-polyfills-only-when-needed/" TargetMode="External"/><Relationship Id="rId4" Type="http://schemas.openxmlformats.org/officeDocument/2006/relationships/hyperlink" Target="https://scotthelme.co.uk/protect-site-from-cryptojacking-csp-sri/" TargetMode="External"/><Relationship Id="rId5" Type="http://schemas.openxmlformats.org/officeDocument/2006/relationships/hyperlink" Target="https://freedom-to-tinker.com/2018/02/26/no-boundaries-for-credentials-password-leaks-to-mixpanel-and-session-replay-companies/" TargetMode="External"/><Relationship Id="rId6" Type="http://schemas.openxmlformats.org/officeDocument/2006/relationships/hyperlink" Target="https://css-tricks.com/potential-dangers-of-third-party-javascript/" TargetMode="External"/><Relationship Id="rId7" Type="http://schemas.openxmlformats.org/officeDocument/2006/relationships/hyperlink" Target="https://randywestergren.com/widespread-xss-vulnerabilities-ad-network-code-affecting-top-tier-publishers-retailers/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.png"/><Relationship Id="rId4" Type="http://schemas.openxmlformats.org/officeDocument/2006/relationships/hyperlink" Target="https://github.com/SOASTA/boomerang" TargetMode="External"/><Relationship Id="rId5" Type="http://schemas.openxmlformats.org/officeDocument/2006/relationships/hyperlink" Target="http://www.soasta.com/mpulse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5" y="-503625"/>
            <a:ext cx="5048250" cy="37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430200"/>
            <a:ext cx="8839198" cy="970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3050" y="4763644"/>
            <a:ext cx="397192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/>
          <p:nvPr/>
        </p:nvSpPr>
        <p:spPr>
          <a:xfrm>
            <a:off x="3477025" y="536450"/>
            <a:ext cx="2830200" cy="3608700"/>
          </a:xfrm>
          <a:prstGeom prst="wedgeEllipseCallout">
            <a:avLst>
              <a:gd fmla="val 64363" name="adj1"/>
              <a:gd fmla="val -9007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M</a:t>
            </a:r>
            <a:r>
              <a:rPr b="1" lang="en" sz="1800">
                <a:solidFill>
                  <a:srgbClr val="FFFF00"/>
                </a:solidFill>
              </a:rPr>
              <a:t>arketing has a new tag they’d like on the site.</a:t>
            </a:r>
            <a:endParaRPr b="1" sz="1800">
              <a:solidFill>
                <a:srgbClr val="FFFF00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I’m going to need you to add it over the weekend, mm’k?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async src="//cdn.remarketing.com/js/foo.min.js"&gt;&lt;/script&gt;</a:t>
            </a:r>
            <a:endParaRPr sz="14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It’s just </a:t>
            </a:r>
            <a:r>
              <a:rPr b="1" lang="en"/>
              <a:t>one simple</a:t>
            </a:r>
            <a:r>
              <a:rPr lang="en"/>
              <a:t> line!</a:t>
            </a:r>
            <a:endParaRPr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5" name="Google Shape;185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go wrong?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&lt;script async src="//cdn.remarketing.com/js/foo.min.js"&gt;&lt;/script&gt;</a:t>
            </a:r>
            <a:endParaRPr sz="1400">
              <a:solidFill>
                <a:schemeClr val="accent1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That one little line can: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 your page to </a:t>
            </a:r>
            <a:r>
              <a:rPr b="1" lang="en"/>
              <a:t>stop loading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Slow down</a:t>
            </a:r>
            <a:r>
              <a:rPr lang="en"/>
              <a:t> other components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</a:t>
            </a:r>
            <a:r>
              <a:rPr b="1" lang="en"/>
              <a:t>incompatibilities</a:t>
            </a:r>
            <a:r>
              <a:rPr lang="en"/>
              <a:t> with other libraries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Change</a:t>
            </a:r>
            <a:r>
              <a:rPr lang="en"/>
              <a:t> from underneath you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</a:t>
            </a:r>
            <a:r>
              <a:rPr b="1" lang="en"/>
              <a:t>total control</a:t>
            </a:r>
            <a:r>
              <a:rPr lang="en"/>
              <a:t> of your site</a:t>
            </a:r>
            <a:endParaRPr/>
          </a:p>
        </p:txBody>
      </p:sp>
      <p:sp>
        <p:nvSpPr>
          <p:cNvPr id="191" name="Google Shape;19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go wrong?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</a:t>
            </a:r>
            <a:r>
              <a:rPr b="1" lang="en" sz="1400" u="sng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b="1"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src="//cdn.remarketing.com/js/foo.min.js"&gt;&lt;/script&gt;</a:t>
            </a:r>
            <a:endParaRPr sz="1400"/>
          </a:p>
        </p:txBody>
      </p:sp>
      <p:sp>
        <p:nvSpPr>
          <p:cNvPr id="197" name="Google Shape;197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it says async!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075" y="223037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471900" y="2322375"/>
            <a:ext cx="60102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async</a:t>
            </a:r>
            <a:r>
              <a:rPr lang="en"/>
              <a:t> allows the browser to continue parsing the HTML instead of waiting for that script to load.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browser still </a:t>
            </a:r>
            <a:r>
              <a:rPr b="1" lang="en"/>
              <a:t>waits</a:t>
            </a:r>
            <a:r>
              <a:rPr lang="en"/>
              <a:t> to fire the </a:t>
            </a:r>
            <a:r>
              <a:rPr b="1" lang="en"/>
              <a:t>load</a:t>
            </a:r>
            <a:r>
              <a:rPr lang="en"/>
              <a:t> event until all async scripts are loaded.  </a:t>
            </a:r>
            <a:r>
              <a:rPr b="1" lang="en"/>
              <a:t>SPOF</a:t>
            </a:r>
            <a:r>
              <a:rPr lang="en"/>
              <a:t>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 slow </a:t>
            </a:r>
            <a:r>
              <a:rPr b="1" lang="en"/>
              <a:t>async</a:t>
            </a:r>
            <a:r>
              <a:rPr lang="en"/>
              <a:t> script will make your visitors think your site is still loading (</a:t>
            </a:r>
            <a:r>
              <a:rPr b="1" lang="en"/>
              <a:t>slowly!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“Everything should have a value, because everything has a cost”</a:t>
            </a:r>
            <a:r>
              <a:rPr lang="en"/>
              <a:t> - </a:t>
            </a:r>
            <a:r>
              <a:rPr lang="en" u="sng">
                <a:solidFill>
                  <a:schemeClr val="accent5"/>
                </a:solidFill>
                <a:hlinkClick r:id="rId3"/>
              </a:rPr>
              <a:t>@tkadle</a:t>
            </a:r>
            <a:r>
              <a:rPr lang="en" u="sng">
                <a:solidFill>
                  <a:schemeClr val="accent5"/>
                </a:solidFill>
                <a:hlinkClick r:id="rId4"/>
              </a:rPr>
              <a:t>c</a:t>
            </a:r>
            <a:endParaRPr>
              <a:solidFill>
                <a:schemeClr val="accent5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can we judge the </a:t>
            </a:r>
            <a:r>
              <a:rPr b="1" lang="en"/>
              <a:t>cost</a:t>
            </a:r>
            <a:r>
              <a:rPr lang="en"/>
              <a:t> of a script?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$ ls -al modernizr.js*</a:t>
            </a:r>
            <a:b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-rw-r--r--@ 1 nicjansma  staff  </a:t>
            </a:r>
            <a:r>
              <a:rPr b="1" lang="en" sz="1400" u="sng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92,475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May 30 20:20 modernizr</a:t>
            </a:r>
            <a:r>
              <a:rPr lang="en" sz="1400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.js</a:t>
            </a:r>
            <a:b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-rw-r--r--  1 nicjansma  staff  </a:t>
            </a:r>
            <a:r>
              <a:rPr b="1" lang="en" sz="1400" u="sng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32,599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May 30 20:21 modernizr</a:t>
            </a:r>
            <a:r>
              <a:rPr lang="en" sz="1400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.js.gz</a:t>
            </a:r>
            <a:endParaRPr sz="1400">
              <a:solidFill>
                <a:schemeClr val="accent3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… </a:t>
            </a:r>
            <a:r>
              <a:rPr lang="en"/>
              <a:t>it’s... </a:t>
            </a:r>
            <a:r>
              <a:rPr b="1" lang="en"/>
              <a:t>cheap</a:t>
            </a:r>
            <a:r>
              <a:rPr lang="en"/>
              <a:t>???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Cost of a 3rd Party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third-party’s size (bytes) contributes to the overall </a:t>
            </a:r>
            <a:r>
              <a:rPr b="1" lang="en"/>
              <a:t>Page Weight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Page Weight</a:t>
            </a:r>
            <a:r>
              <a:rPr lang="en"/>
              <a:t> is important - it has an effect on how long the page takes to load, especially on lower-end devices or slower connections.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Lowering the Page Weight can improve load times, so you want to factor the byte cost of a third-party into your overall</a:t>
            </a:r>
            <a:r>
              <a:rPr b="1" lang="en"/>
              <a:t> Performance Budget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… but while it’s the </a:t>
            </a:r>
            <a:r>
              <a:rPr b="1" lang="en"/>
              <a:t>easiest</a:t>
            </a:r>
            <a:r>
              <a:rPr lang="en"/>
              <a:t> way to judge a third party, it’s just one aspect of the overall </a:t>
            </a:r>
            <a:r>
              <a:rPr b="1" lang="en"/>
              <a:t>cost</a:t>
            </a:r>
            <a:r>
              <a:rPr lang="en"/>
              <a:t>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Weight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0" y="1995275"/>
            <a:ext cx="8694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</a:t>
            </a:r>
            <a:r>
              <a:rPr lang="en"/>
              <a:t> / 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225" y="2094500"/>
            <a:ext cx="5474776" cy="191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task</a:t>
            </a:r>
            <a:r>
              <a:rPr lang="en"/>
              <a:t> is </a:t>
            </a:r>
            <a:r>
              <a:rPr b="1" lang="en"/>
              <a:t>work </a:t>
            </a:r>
            <a:r>
              <a:rPr lang="en"/>
              <a:t>the browser </a:t>
            </a:r>
            <a:r>
              <a:rPr lang="en"/>
              <a:t>is doing </a:t>
            </a:r>
            <a:r>
              <a:rPr lang="en"/>
              <a:t>to </a:t>
            </a:r>
            <a:r>
              <a:rPr b="1" lang="en"/>
              <a:t>build</a:t>
            </a:r>
            <a:r>
              <a:rPr lang="en"/>
              <a:t> the page, such as </a:t>
            </a:r>
            <a:r>
              <a:rPr b="1" lang="en"/>
              <a:t>parsing HTML</a:t>
            </a:r>
            <a:r>
              <a:rPr lang="en"/>
              <a:t>, </a:t>
            </a:r>
            <a:r>
              <a:rPr b="1" lang="en"/>
              <a:t>executing JavaScript</a:t>
            </a:r>
            <a:r>
              <a:rPr lang="en"/>
              <a:t>, or performing </a:t>
            </a:r>
            <a:r>
              <a:rPr b="1" lang="en"/>
              <a:t>layout</a:t>
            </a:r>
            <a:r>
              <a:rPr lang="en"/>
              <a:t>.  This happens on the </a:t>
            </a:r>
            <a:r>
              <a:rPr b="1" lang="en"/>
              <a:t>main thread</a:t>
            </a:r>
            <a:r>
              <a:rPr lang="en"/>
              <a:t>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browser </a:t>
            </a:r>
            <a:r>
              <a:rPr b="1" lang="en"/>
              <a:t>cannot respond to user input</a:t>
            </a:r>
            <a:r>
              <a:rPr lang="en"/>
              <a:t> (clicking, scrolling, etc) while executing a task.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Long Tasks</a:t>
            </a:r>
            <a:r>
              <a:rPr lang="en"/>
              <a:t> are due to complex work that requires more than </a:t>
            </a:r>
            <a:r>
              <a:rPr b="1" lang="en"/>
              <a:t>50ms </a:t>
            </a:r>
            <a:r>
              <a:rPr lang="en"/>
              <a:t>of execution time.  i.e. parsing or executing complex JavaScript.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Long Tasks will delay </a:t>
            </a:r>
            <a:r>
              <a:rPr b="1" lang="en"/>
              <a:t>Time to Interactive</a:t>
            </a:r>
            <a:r>
              <a:rPr lang="en"/>
              <a:t> - the point at which your app is </a:t>
            </a:r>
            <a:r>
              <a:rPr b="1" lang="en"/>
              <a:t>responsive</a:t>
            </a:r>
            <a:r>
              <a:rPr lang="en"/>
              <a:t>.</a:t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Tasks and Time to Interactive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LongTasks and Time to Interactive</a:t>
            </a:r>
            <a:endParaRPr/>
          </a:p>
        </p:txBody>
      </p:sp>
      <p:cxnSp>
        <p:nvCxnSpPr>
          <p:cNvPr id="230" name="Google Shape;230;p32"/>
          <p:cNvCxnSpPr/>
          <p:nvPr/>
        </p:nvCxnSpPr>
        <p:spPr>
          <a:xfrm>
            <a:off x="472225" y="3381375"/>
            <a:ext cx="8594400" cy="72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1" name="Google Shape;231;p32"/>
          <p:cNvSpPr/>
          <p:nvPr/>
        </p:nvSpPr>
        <p:spPr>
          <a:xfrm>
            <a:off x="1233900" y="313072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2"/>
          <p:cNvCxnSpPr>
            <a:endCxn id="233" idx="2"/>
          </p:cNvCxnSpPr>
          <p:nvPr/>
        </p:nvCxnSpPr>
        <p:spPr>
          <a:xfrm rot="10800000">
            <a:off x="474025" y="2974625"/>
            <a:ext cx="5400" cy="414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2"/>
          <p:cNvSpPr txBox="1"/>
          <p:nvPr/>
        </p:nvSpPr>
        <p:spPr>
          <a:xfrm>
            <a:off x="16375" y="2611325"/>
            <a:ext cx="915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Navigate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2164900" y="3130725"/>
            <a:ext cx="1162500" cy="530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/>
          <p:nvPr/>
        </p:nvSpPr>
        <p:spPr>
          <a:xfrm>
            <a:off x="5223225" y="3130725"/>
            <a:ext cx="1968900" cy="530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2"/>
          <p:cNvCxnSpPr>
            <a:endCxn id="237" idx="2"/>
          </p:cNvCxnSpPr>
          <p:nvPr/>
        </p:nvCxnSpPr>
        <p:spPr>
          <a:xfrm flipH="1" rot="10800000">
            <a:off x="1479775" y="2974625"/>
            <a:ext cx="1800" cy="406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2"/>
          <p:cNvSpPr txBox="1"/>
          <p:nvPr/>
        </p:nvSpPr>
        <p:spPr>
          <a:xfrm>
            <a:off x="1023925" y="2611325"/>
            <a:ext cx="915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First Paint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6799850" y="2611325"/>
            <a:ext cx="915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Page Load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32"/>
          <p:cNvCxnSpPr>
            <a:endCxn id="240" idx="2"/>
          </p:cNvCxnSpPr>
          <p:nvPr/>
        </p:nvCxnSpPr>
        <p:spPr>
          <a:xfrm rot="10800000">
            <a:off x="8697700" y="2974625"/>
            <a:ext cx="5700" cy="428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32"/>
          <p:cNvSpPr txBox="1"/>
          <p:nvPr/>
        </p:nvSpPr>
        <p:spPr>
          <a:xfrm>
            <a:off x="8240050" y="2415125"/>
            <a:ext cx="9153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Time to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Interactive</a:t>
            </a:r>
            <a:endParaRPr sz="1200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2"/>
          <p:cNvSpPr/>
          <p:nvPr/>
        </p:nvSpPr>
        <p:spPr>
          <a:xfrm>
            <a:off x="7322875" y="3130725"/>
            <a:ext cx="1285500" cy="530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2"/>
          <p:cNvCxnSpPr>
            <a:stCxn id="243" idx="0"/>
          </p:cNvCxnSpPr>
          <p:nvPr/>
        </p:nvCxnSpPr>
        <p:spPr>
          <a:xfrm rot="10800000">
            <a:off x="2155700" y="3381275"/>
            <a:ext cx="900" cy="559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2"/>
          <p:cNvSpPr txBox="1"/>
          <p:nvPr/>
        </p:nvSpPr>
        <p:spPr>
          <a:xfrm>
            <a:off x="1613600" y="3940775"/>
            <a:ext cx="1086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Framework Parse / Init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474025" y="4481925"/>
            <a:ext cx="159900" cy="5304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474025" y="3835425"/>
            <a:ext cx="1599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 txBox="1"/>
          <p:nvPr/>
        </p:nvSpPr>
        <p:spPr>
          <a:xfrm>
            <a:off x="633925" y="3835425"/>
            <a:ext cx="91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Task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633925" y="4481925"/>
            <a:ext cx="9153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 Task (&gt;50ms)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8" name="Google Shape;248;p32"/>
          <p:cNvCxnSpPr/>
          <p:nvPr/>
        </p:nvCxnSpPr>
        <p:spPr>
          <a:xfrm flipH="1" rot="10800000">
            <a:off x="5693250" y="3661125"/>
            <a:ext cx="7200" cy="98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9" name="Google Shape;249;p32"/>
          <p:cNvSpPr txBox="1"/>
          <p:nvPr/>
        </p:nvSpPr>
        <p:spPr>
          <a:xfrm>
            <a:off x="5079900" y="4594675"/>
            <a:ext cx="1233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Click (delayed)</a:t>
            </a:r>
            <a:endParaRPr sz="12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0" name="Google Shape;250;p32"/>
          <p:cNvCxnSpPr>
            <a:endCxn id="238" idx="2"/>
          </p:cNvCxnSpPr>
          <p:nvPr/>
        </p:nvCxnSpPr>
        <p:spPr>
          <a:xfrm flipH="1" rot="10800000">
            <a:off x="7256900" y="2974625"/>
            <a:ext cx="600" cy="4287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2"/>
          <p:cNvCxnSpPr/>
          <p:nvPr/>
        </p:nvCxnSpPr>
        <p:spPr>
          <a:xfrm rot="10800000">
            <a:off x="7322875" y="3381375"/>
            <a:ext cx="900" cy="559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2"/>
          <p:cNvSpPr txBox="1"/>
          <p:nvPr/>
        </p:nvSpPr>
        <p:spPr>
          <a:xfrm>
            <a:off x="6780325" y="3940775"/>
            <a:ext cx="10860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Onload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Handlers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2"/>
          <p:cNvSpPr/>
          <p:nvPr/>
        </p:nvSpPr>
        <p:spPr>
          <a:xfrm>
            <a:off x="414100" y="2175425"/>
            <a:ext cx="1750800" cy="239700"/>
          </a:xfrm>
          <a:prstGeom prst="chevron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busy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2048575" y="2175425"/>
            <a:ext cx="1285500" cy="239700"/>
          </a:xfrm>
          <a:prstGeom prst="chevron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3218025" y="2175425"/>
            <a:ext cx="4039500" cy="239700"/>
          </a:xfrm>
          <a:prstGeom prst="chevron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busy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7141050" y="2175425"/>
            <a:ext cx="1925700" cy="239700"/>
          </a:xfrm>
          <a:prstGeom prst="chevron">
            <a:avLst>
              <a:gd fmla="val 50000" name="adj"/>
            </a:avLst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idle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14100" y="1848500"/>
            <a:ext cx="82836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3894350" y="2742000"/>
            <a:ext cx="12339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main thread</a:t>
            </a:r>
            <a:endParaRPr i="1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 flipH="1" rot="10800000">
            <a:off x="5695625" y="3817325"/>
            <a:ext cx="1511100" cy="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0" name="Google Shape;260;p32"/>
          <p:cNvCxnSpPr/>
          <p:nvPr/>
        </p:nvCxnSpPr>
        <p:spPr>
          <a:xfrm flipH="1" rot="10800000">
            <a:off x="8865225" y="3388725"/>
            <a:ext cx="12300" cy="1260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1" name="Google Shape;261;p32"/>
          <p:cNvSpPr txBox="1"/>
          <p:nvPr/>
        </p:nvSpPr>
        <p:spPr>
          <a:xfrm>
            <a:off x="8066300" y="4594675"/>
            <a:ext cx="1233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Click (responsive!)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1549225" y="311977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2"/>
          <p:cNvSpPr/>
          <p:nvPr/>
        </p:nvSpPr>
        <p:spPr>
          <a:xfrm>
            <a:off x="1699400" y="311977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1857085" y="3119775"/>
            <a:ext cx="189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3663288" y="311977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3950125" y="3119775"/>
            <a:ext cx="1599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4153400" y="3114413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4302000" y="3114413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4754150" y="311977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4893925" y="3119775"/>
            <a:ext cx="105000" cy="5304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2"/>
          <p:cNvCxnSpPr/>
          <p:nvPr/>
        </p:nvCxnSpPr>
        <p:spPr>
          <a:xfrm flipH="1" rot="10800000">
            <a:off x="3942200" y="3650175"/>
            <a:ext cx="7200" cy="987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2" name="Google Shape;272;p32"/>
          <p:cNvSpPr txBox="1"/>
          <p:nvPr/>
        </p:nvSpPr>
        <p:spPr>
          <a:xfrm>
            <a:off x="3328850" y="4583725"/>
            <a:ext cx="1233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Click (responsive!)</a:t>
            </a:r>
            <a:endParaRPr sz="12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3" name="Google Shape;273;p32"/>
          <p:cNvCxnSpPr/>
          <p:nvPr/>
        </p:nvCxnSpPr>
        <p:spPr>
          <a:xfrm>
            <a:off x="3952075" y="3824525"/>
            <a:ext cx="1890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75" y="0"/>
            <a:ext cx="3392525" cy="33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18550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Charles Vazac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vazac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873625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Nic Jansma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@nicj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764600" y="3980425"/>
            <a:ext cx="5614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github.com/SOASTA/boomerang</a:t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soasta.com/mpulse</a:t>
            </a:r>
            <a:endParaRPr sz="18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392524" cy="33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Loader Snippet / &lt;script&gt;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events</a:t>
            </a:r>
            <a:endParaRPr/>
          </a:p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342675" y="1995275"/>
            <a:ext cx="53514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Script </a:t>
            </a:r>
            <a:r>
              <a:rPr b="1" lang="en" sz="1400"/>
              <a:t>tag </a:t>
            </a:r>
            <a:r>
              <a:rPr lang="en" sz="1400"/>
              <a:t>itself has </a:t>
            </a:r>
            <a:r>
              <a:rPr b="1" lang="en" sz="1400"/>
              <a:t>no cost</a:t>
            </a:r>
            <a:r>
              <a:rPr lang="en" sz="1400"/>
              <a:t>:</a:t>
            </a:r>
            <a:r>
              <a:rPr lang="en" sz="1400"/>
              <a:t> 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src="..."&gt;&lt;/script&gt;</a:t>
            </a:r>
            <a:endParaRPr sz="14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Snippets </a:t>
            </a:r>
            <a:r>
              <a:rPr lang="en" sz="1400"/>
              <a:t>have a </a:t>
            </a:r>
            <a:r>
              <a:rPr b="1" lang="en" sz="1400"/>
              <a:t>cost </a:t>
            </a:r>
            <a:r>
              <a:rPr lang="en" sz="1400"/>
              <a:t>(2-10ms on desktop Chrome):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(function() {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var po = document.createElement('script');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po.type = 'text/javascript'; po.async = true;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po.src = 'https://.../foo.js';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var s = document.getElementsByTagName('script')[0];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s.parentNode.insertBefore(po, s);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})();</a:t>
            </a:r>
            <a:b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8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8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8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6007800" y="1685825"/>
            <a:ext cx="31362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Tag Manager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Extra connection (parallel loads)</a:t>
            </a:r>
            <a:endParaRPr sz="1400">
              <a:solidFill>
                <a:schemeClr val="accent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Extra connection (DNS / TCP time)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Manager has to load first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Manager is a third-party script too!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A good way to get the script into your app without a code review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3136200" y="1685825"/>
            <a:ext cx="31362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External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 src="..."&gt;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Extra connection (parallel loads)</a:t>
            </a:r>
            <a:endParaRPr sz="1400">
              <a:solidFill>
                <a:schemeClr val="accent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Extra connection (DNS / TCP time)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You don’t control the version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You don’t control load order</a:t>
            </a:r>
            <a:endParaRPr sz="1400">
              <a:solidFill>
                <a:schemeClr val="accent3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Can cause SPOF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87" name="Google Shape;287;p34"/>
          <p:cNvSpPr txBox="1"/>
          <p:nvPr>
            <p:ph idx="1" type="body"/>
          </p:nvPr>
        </p:nvSpPr>
        <p:spPr>
          <a:xfrm>
            <a:off x="0" y="1685825"/>
            <a:ext cx="31362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 Bundle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Loaded with the rest of your libraries</a:t>
            </a:r>
            <a:endParaRPr sz="1400">
              <a:solidFill>
                <a:schemeClr val="accent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You control of the version</a:t>
            </a:r>
            <a:endParaRPr sz="1400">
              <a:solidFill>
                <a:schemeClr val="accent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You control the load order</a:t>
            </a:r>
            <a:endParaRPr sz="1400">
              <a:solidFill>
                <a:schemeClr val="accent2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lang="en" sz="1400">
                <a:solidFill>
                  <a:schemeClr val="accent3"/>
                </a:solidFill>
              </a:rPr>
              <a:t>Will slow down the loading of anything behind it in the bundle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88" name="Google Shape;288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ways to load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94" name="Google Shape;294;p35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3342675" y="1995275"/>
            <a:ext cx="5553000" cy="314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Every </a:t>
            </a:r>
            <a:r>
              <a:rPr b="1" lang="en" sz="1400"/>
              <a:t>byte </a:t>
            </a:r>
            <a:r>
              <a:rPr lang="en" sz="1400"/>
              <a:t>affects overall </a:t>
            </a:r>
            <a:r>
              <a:rPr b="1" lang="en" sz="1400"/>
              <a:t>page weight</a:t>
            </a:r>
            <a:r>
              <a:rPr lang="en" sz="1400"/>
              <a:t>.</a:t>
            </a:r>
            <a:endParaRPr sz="1400"/>
          </a:p>
          <a:p>
            <a:pPr indent="0" lvl="0" marL="889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Critical path?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External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 sz="1400"/>
              <a:t> / tag: </a:t>
            </a:r>
            <a:r>
              <a:rPr b="1" lang="en" sz="1400"/>
              <a:t>no (unless sharing domain)</a:t>
            </a:r>
            <a:endParaRPr b="1"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Bundled with other components: </a:t>
            </a:r>
            <a:r>
              <a:rPr b="1" lang="en" sz="1400"/>
              <a:t>yes?</a:t>
            </a:r>
            <a:endParaRPr b="1"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Load from a </a:t>
            </a:r>
            <a:r>
              <a:rPr b="1" lang="en" sz="1400"/>
              <a:t>CDN</a:t>
            </a:r>
            <a:r>
              <a:rPr lang="en" sz="1400"/>
              <a:t>!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The script may load </a:t>
            </a:r>
            <a:r>
              <a:rPr b="1" lang="en" sz="1400"/>
              <a:t>additional resources</a:t>
            </a:r>
            <a:r>
              <a:rPr lang="en" sz="1400"/>
              <a:t>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sp>
        <p:nvSpPr>
          <p:cNvPr id="301" name="Google Shape;301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pic>
        <p:nvPicPr>
          <p:cNvPr id="302" name="Google Shape;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300" y="1342951"/>
            <a:ext cx="7144123" cy="401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3390850" y="4607475"/>
            <a:ext cx="3198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//requestmap.webperf.tools</a:t>
            </a:r>
            <a:endParaRPr sz="1800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09" name="Google Shape;309;p37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3342675" y="1995275"/>
            <a:ext cx="5553000" cy="314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underscore.js</a:t>
            </a:r>
            <a:r>
              <a:rPr lang="en" sz="1400"/>
              <a:t> </a:t>
            </a:r>
            <a:r>
              <a:rPr lang="en" sz="1400"/>
              <a:t>	 	  7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Google Analytics</a:t>
            </a:r>
            <a:r>
              <a:rPr lang="en" sz="1400"/>
              <a:t>		14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moment</a:t>
            </a:r>
            <a:r>
              <a:rPr lang="en" sz="1400"/>
              <a:t>			16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	</a:t>
            </a:r>
            <a:r>
              <a:rPr lang="en" sz="1400"/>
              <a:t> 		29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React</a:t>
            </a:r>
            <a:r>
              <a:rPr lang="en" sz="1400"/>
              <a:t>			</a:t>
            </a:r>
            <a:r>
              <a:rPr lang="en" sz="1400"/>
              <a:t>32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</a:t>
            </a:r>
            <a:r>
              <a:rPr lang="en" sz="1400"/>
              <a:t>			</a:t>
            </a:r>
            <a:r>
              <a:rPr lang="en" sz="1400"/>
              <a:t>34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Boomerang</a:t>
            </a:r>
            <a:r>
              <a:rPr lang="en" sz="1400"/>
              <a:t>		</a:t>
            </a:r>
            <a:r>
              <a:rPr lang="en" sz="1400"/>
              <a:t>54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	</a:t>
            </a:r>
            <a:r>
              <a:rPr lang="en" sz="1400"/>
              <a:t>59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D3</a:t>
            </a:r>
            <a:r>
              <a:rPr lang="en" sz="1400"/>
              <a:t>				</a:t>
            </a:r>
            <a:r>
              <a:rPr lang="en" sz="1400"/>
              <a:t>71 KB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Parse + Compile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3342675" y="1995275"/>
            <a:ext cx="5351400" cy="314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After being fetched, the browser must </a:t>
            </a:r>
            <a:r>
              <a:rPr b="1" lang="en" sz="1400"/>
              <a:t>parse</a:t>
            </a:r>
            <a:r>
              <a:rPr lang="en" sz="1400"/>
              <a:t> / </a:t>
            </a:r>
            <a:r>
              <a:rPr b="1" lang="en" sz="1400"/>
              <a:t>compile</a:t>
            </a:r>
            <a:r>
              <a:rPr lang="en" sz="1400"/>
              <a:t> the (decompressed) JavaScript before it’s executed.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Less bytes</a:t>
            </a:r>
            <a:r>
              <a:rPr lang="en" sz="1400"/>
              <a:t> = less parse / compile.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</a:t>
            </a:r>
            <a:r>
              <a:rPr b="1" lang="en" sz="1400">
                <a:solidFill>
                  <a:schemeClr val="accent1"/>
                </a:solidFill>
              </a:rPr>
              <a:t>oment		  </a:t>
            </a:r>
            <a:r>
              <a:rPr lang="en" sz="1400"/>
              <a:t>5 ms	  143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Boomerang</a:t>
            </a:r>
            <a:r>
              <a:rPr lang="en" sz="1400"/>
              <a:t> 	10 ms	  188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 Widget</a:t>
            </a:r>
            <a:r>
              <a:rPr lang="en" sz="1400"/>
              <a:t>	10 ms	  227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 		11 ms	  265 KB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22 ms	1291 KB</a:t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Initialize</a:t>
            </a:r>
            <a:endParaRPr b="1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  <p:sp>
        <p:nvSpPr>
          <p:cNvPr id="323" name="Google Shape;323;p3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24" name="Google Shape;324;p39"/>
          <p:cNvSpPr txBox="1"/>
          <p:nvPr>
            <p:ph idx="1" type="body"/>
          </p:nvPr>
        </p:nvSpPr>
        <p:spPr>
          <a:xfrm>
            <a:off x="3342675" y="1995275"/>
            <a:ext cx="53514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Many scripts will </a:t>
            </a:r>
            <a:r>
              <a:rPr b="1" lang="en" sz="1400"/>
              <a:t>initialize </a:t>
            </a:r>
            <a:r>
              <a:rPr lang="en" sz="1400"/>
              <a:t>(do some work) at startup - create structures, globals, hook events, etc.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</a:t>
            </a:r>
            <a:r>
              <a:rPr b="1" lang="en" sz="1400">
                <a:solidFill>
                  <a:schemeClr val="accent1"/>
                </a:solidFill>
              </a:rPr>
              <a:t>oment</a:t>
            </a:r>
            <a:r>
              <a:rPr lang="en" sz="1400"/>
              <a:t>		  2 ms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		  9 ms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Boomerang</a:t>
            </a:r>
            <a:r>
              <a:rPr lang="en" sz="1400"/>
              <a:t>	10 ms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12 ms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 Widget</a:t>
            </a:r>
            <a:r>
              <a:rPr lang="en" sz="1400"/>
              <a:t>	20 ms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3342675" y="1995275"/>
            <a:ext cx="53514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library should be there for a </a:t>
            </a:r>
            <a:r>
              <a:rPr b="1" lang="en" sz="1400"/>
              <a:t>reason</a:t>
            </a:r>
            <a:r>
              <a:rPr lang="en" sz="1400"/>
              <a:t>.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This reason will do work </a:t>
            </a:r>
            <a:r>
              <a:rPr b="1" lang="en" sz="1400"/>
              <a:t>periodically</a:t>
            </a:r>
            <a:r>
              <a:rPr lang="en" sz="1400"/>
              <a:t> or based on </a:t>
            </a:r>
            <a:r>
              <a:rPr b="1" lang="en" sz="1400"/>
              <a:t>user interactions</a:t>
            </a:r>
            <a:r>
              <a:rPr lang="en" sz="1400"/>
              <a:t>.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 framework updating the view after a route change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Analytics scripts sending beacons at </a:t>
            </a:r>
            <a:r>
              <a:rPr b="1" lang="en" sz="1400"/>
              <a:t>onload</a:t>
            </a:r>
            <a:endParaRPr sz="1400"/>
          </a:p>
          <a:p>
            <a:pPr indent="-317500" lvl="0" marL="457200" marR="88900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Charting library responding to user interactions</a:t>
            </a:r>
            <a:endParaRPr sz="1400"/>
          </a:p>
          <a:p>
            <a:pPr indent="0" lvl="0" marL="0" marR="88900" rtl="0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All will be done on the </a:t>
            </a:r>
            <a:r>
              <a:rPr b="1" lang="en" sz="1400"/>
              <a:t>main thread</a:t>
            </a:r>
            <a:r>
              <a:rPr lang="en" sz="1400"/>
              <a:t> can can cause </a:t>
            </a:r>
            <a:r>
              <a:rPr b="1" lang="en" sz="1400"/>
              <a:t>Long Tasks</a:t>
            </a:r>
            <a:r>
              <a:rPr lang="en" sz="1400"/>
              <a:t>.</a:t>
            </a:r>
            <a:endParaRPr sz="1400"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0" y="1995275"/>
            <a:ext cx="457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</a:t>
            </a:r>
            <a:r>
              <a:rPr lang="en"/>
              <a:t>&lt;script&gt;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Runtime / event handlers</a:t>
            </a:r>
            <a:endParaRPr b="1"/>
          </a:p>
        </p:txBody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Audit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</a:rPr>
              <a:t>https://nicj.net/an-audit-of-boomerangs-performance/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TL;DR b</a:t>
            </a:r>
            <a:r>
              <a:rPr lang="en" sz="1400"/>
              <a:t>oomerang’s </a:t>
            </a:r>
            <a:r>
              <a:rPr b="1" lang="en" sz="1400"/>
              <a:t>cost</a:t>
            </a:r>
            <a:r>
              <a:rPr lang="en" sz="1400"/>
              <a:t> (high-end to low-end devices):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Loader Snippet	2 - 40 ms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Download		164 KB raw / 47 KB gzip (non-blocking)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Parse			6 - 47 ms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		10 - 80 ms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@onload		10 - 300 ms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Beacon		2 - 20 KB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Runtime		minimal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Tracking </a:t>
            </a:r>
            <a:r>
              <a:rPr b="1" lang="en" sz="1400"/>
              <a:t>improvements</a:t>
            </a:r>
            <a:r>
              <a:rPr lang="en" sz="1400"/>
              <a:t> @ </a:t>
            </a:r>
            <a:r>
              <a:rPr lang="en" sz="1400" u="sng">
                <a:solidFill>
                  <a:schemeClr val="accent5"/>
                </a:solidFill>
              </a:rPr>
              <a:t>https://github.com/SOASTA/boomerang/issues</a:t>
            </a:r>
            <a:endParaRPr sz="1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2438325" y="1685825"/>
            <a:ext cx="1904100" cy="170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Chrome Lighthouse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d</a:t>
            </a:r>
            <a:r>
              <a:rPr lang="en" sz="1000" u="sng">
                <a:solidFill>
                  <a:schemeClr val="accent5"/>
                </a:solidFill>
              </a:rPr>
              <a:t>evelopers.google.com</a:t>
            </a:r>
            <a:br>
              <a:rPr lang="en" sz="1000" u="sng">
                <a:solidFill>
                  <a:schemeClr val="accent5"/>
                </a:solidFill>
              </a:rPr>
            </a:br>
            <a:r>
              <a:rPr lang="en" sz="1000" u="sng">
                <a:solidFill>
                  <a:schemeClr val="accent5"/>
                </a:solidFill>
              </a:rPr>
              <a:t>/web/tools/lighthouse/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43" name="Google Shape;343;p4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for Performance</a:t>
            </a:r>
            <a:endParaRPr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16" y="1685825"/>
            <a:ext cx="3034987" cy="1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25" y="3391425"/>
            <a:ext cx="2278000" cy="16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85825"/>
            <a:ext cx="2595850" cy="1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2"/>
          <p:cNvSpPr txBox="1"/>
          <p:nvPr>
            <p:ph idx="1" type="body"/>
          </p:nvPr>
        </p:nvSpPr>
        <p:spPr>
          <a:xfrm>
            <a:off x="4342475" y="1711750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RequestMap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requestmap.webperf.tools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2438325" y="3362225"/>
            <a:ext cx="1904100" cy="170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WebPagetest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webpagetest.org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49" name="Google Shape;349;p42"/>
          <p:cNvSpPr txBox="1"/>
          <p:nvPr>
            <p:ph idx="1" type="body"/>
          </p:nvPr>
        </p:nvSpPr>
        <p:spPr>
          <a:xfrm>
            <a:off x="4342475" y="3388150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3rdParty.io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3rdparty.io</a:t>
            </a:r>
            <a:endParaRPr sz="1000" u="sng">
              <a:solidFill>
                <a:schemeClr val="accent5"/>
              </a:solidFill>
            </a:endParaRPr>
          </a:p>
        </p:txBody>
      </p:sp>
      <p:pic>
        <p:nvPicPr>
          <p:cNvPr id="350" name="Google Shape;3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62" y="3362225"/>
            <a:ext cx="2974102" cy="13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Free, Open-Source RUM                            </a:t>
            </a:r>
            <a:r>
              <a:rPr lang="en"/>
              <a:t> </a:t>
            </a:r>
            <a:r>
              <a:rPr lang="en" u="sng">
                <a:solidFill>
                  <a:schemeClr val="accent5"/>
                </a:solidFill>
              </a:rPr>
              <a:t>github.com/SOASTA/boomerang</a:t>
            </a:r>
            <a:endParaRPr u="sng">
              <a:solidFill>
                <a:schemeClr val="accent5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5" y="2377301"/>
            <a:ext cx="3090252" cy="225197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60950" y="4629275"/>
            <a:ext cx="82221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        (not this RUM</a:t>
            </a:r>
            <a:r>
              <a:rPr lang="en"/>
              <a:t>)                                                  (powers this RUM)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042" y="2377300"/>
            <a:ext cx="4319955" cy="225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3rd Party Scripts Should be Doing...</a:t>
            </a:r>
            <a:endParaRPr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0" y="1685825"/>
            <a:ext cx="3584100" cy="345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They should: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CDN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Compress resources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caching headers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Timing-Allow-Origin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Access-Control-Allow-Origin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HTTP/2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Minify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~100% uptime</a:t>
            </a:r>
            <a:endParaRPr sz="1400"/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3364800" y="1685825"/>
            <a:ext cx="3438600" cy="345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Minimal: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JavaScript size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 without yielding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Network latency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CPU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Requests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Cookies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 changes / additions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Event hooks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variables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Patching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Changes without your permission</a:t>
            </a:r>
            <a:endParaRPr sz="1400"/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6388800" y="1685825"/>
            <a:ext cx="3136200" cy="345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document.write()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alert()</a:t>
            </a:r>
            <a:r>
              <a:rPr lang="en" sz="1400"/>
              <a:t> or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eval()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debugger;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Console messages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JavaScript errors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Including other libs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Redirects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Known vulnerabilities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3rdParty.io</a:t>
            </a:r>
            <a:r>
              <a:rPr lang="en">
                <a:solidFill>
                  <a:srgbClr val="999999"/>
                </a:solidFill>
              </a:rPr>
              <a:t> (beta)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4419597" cy="195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653" y="1658826"/>
            <a:ext cx="4469346" cy="17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00" y="3678874"/>
            <a:ext cx="4870973" cy="1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3328506"/>
            <a:ext cx="4419597" cy="181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Performance</a:t>
            </a:r>
            <a:endParaRPr/>
          </a:p>
        </p:txBody>
      </p:sp>
      <p:sp>
        <p:nvSpPr>
          <p:cNvPr id="373" name="Google Shape;373;p45"/>
          <p:cNvSpPr txBox="1"/>
          <p:nvPr>
            <p:ph idx="1" type="body"/>
          </p:nvPr>
        </p:nvSpPr>
        <p:spPr>
          <a:xfrm>
            <a:off x="2438325" y="1685825"/>
            <a:ext cx="1904100" cy="170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RUM (mPulse)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soasta.com</a:t>
            </a:r>
            <a:br>
              <a:rPr lang="en" sz="1000" u="sng">
                <a:solidFill>
                  <a:schemeClr val="accent5"/>
                </a:solidFill>
              </a:rPr>
            </a:br>
            <a:r>
              <a:rPr lang="en" sz="1000" u="sng">
                <a:solidFill>
                  <a:schemeClr val="accent5"/>
                </a:solidFill>
              </a:rPr>
              <a:t>/performance-monitoring/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4342475" y="1711750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SpeedCurve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speedcurve.com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75" name="Google Shape;375;p45"/>
          <p:cNvSpPr txBox="1"/>
          <p:nvPr>
            <p:ph idx="1" type="body"/>
          </p:nvPr>
        </p:nvSpPr>
        <p:spPr>
          <a:xfrm>
            <a:off x="2438325" y="3362225"/>
            <a:ext cx="1904100" cy="170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Calibre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calibreapp.com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4342475" y="3388150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LongTasks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www.w3.org/TR/longtasks/</a:t>
            </a:r>
            <a:endParaRPr sz="1000" u="sng">
              <a:solidFill>
                <a:schemeClr val="accent5"/>
              </a:solidFill>
            </a:endParaRPr>
          </a:p>
        </p:txBody>
      </p:sp>
      <p:pic>
        <p:nvPicPr>
          <p:cNvPr id="377" name="Google Shape;3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2" y="3473187"/>
            <a:ext cx="2317725" cy="149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050" y="1769000"/>
            <a:ext cx="2317747" cy="120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5"/>
          <p:cNvSpPr txBox="1"/>
          <p:nvPr>
            <p:ph idx="1" type="body"/>
          </p:nvPr>
        </p:nvSpPr>
        <p:spPr>
          <a:xfrm>
            <a:off x="6338925" y="3559500"/>
            <a:ext cx="2731800" cy="1542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obs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PerformanceObserver(</a:t>
            </a:r>
            <a:r>
              <a:rPr lang="en" sz="70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(list) {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perfEntries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list.getEntries();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70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700">
                <a:solidFill>
                  <a:srgbClr val="3387C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 i 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perfEntries.</a:t>
            </a:r>
            <a:r>
              <a:rPr lang="en" sz="70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; i</a:t>
            </a:r>
            <a:r>
              <a:rPr lang="en" sz="7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70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Process long task notifications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});</a:t>
            </a: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obs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.observe({entryTypes: [</a:t>
            </a:r>
            <a:r>
              <a:rPr lang="en" sz="70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"longtask"</a:t>
            </a:r>
            <a:r>
              <a:rPr lang="en" sz="7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]});</a:t>
            </a:r>
            <a:endParaRPr sz="70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7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913" y="1719000"/>
            <a:ext cx="2731818" cy="170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Hints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3rd-Party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/>
              <a:t> tag vs. self-hosting (bundling) vs. tag manager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Lazy loading, and only load tags when they’re needed, not globally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ServiceWorker</a:t>
            </a:r>
            <a:endParaRPr/>
          </a:p>
          <a:p>
            <a:pPr indent="0" lvl="0" marL="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Every third-party should have an owner or “internal champion”.</a:t>
            </a:r>
            <a:endParaRPr b="1"/>
          </a:p>
        </p:txBody>
      </p:sp>
      <p:sp>
        <p:nvSpPr>
          <p:cNvPr id="386" name="Google Shape;386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Protecting your Performance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7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8"/>
          <p:cNvSpPr/>
          <p:nvPr/>
        </p:nvSpPr>
        <p:spPr>
          <a:xfrm>
            <a:off x="3477025" y="536450"/>
            <a:ext cx="2830200" cy="3608700"/>
          </a:xfrm>
          <a:prstGeom prst="wedgeEllipseCallout">
            <a:avLst>
              <a:gd fmla="val 64363" name="adj1"/>
              <a:gd fmla="val -9007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I’m not sure one analytics script is enough.</a:t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I’m going to need you to add two more over the weekend, mm’k?</a:t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401" name="Google Shape;401;p48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471900" y="1685825"/>
            <a:ext cx="18402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WHO?</a:t>
            </a:r>
            <a:endParaRPr b="1" sz="3600"/>
          </a:p>
        </p:txBody>
      </p:sp>
      <p:sp>
        <p:nvSpPr>
          <p:cNvPr id="407" name="Google Shape;407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408" name="Google Shape;408;p49"/>
          <p:cNvSpPr txBox="1"/>
          <p:nvPr>
            <p:ph idx="1" type="body"/>
          </p:nvPr>
        </p:nvSpPr>
        <p:spPr>
          <a:xfrm>
            <a:off x="471900" y="2697025"/>
            <a:ext cx="8222100" cy="13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TL;DR</a:t>
            </a:r>
            <a:r>
              <a:rPr lang="en" sz="2000"/>
              <a:t> - </a:t>
            </a:r>
            <a:r>
              <a:rPr lang="en" sz="2000"/>
              <a:t>When bringing third-party code or integrating widgets into your page, you need to pay special attention to how scripts can unknowingly affect each other. The two major friction points are </a:t>
            </a:r>
            <a:r>
              <a:rPr b="1" lang="en" sz="2000"/>
              <a:t>polyfills</a:t>
            </a:r>
            <a:r>
              <a:rPr lang="en" sz="2000"/>
              <a:t> and </a:t>
            </a:r>
            <a:r>
              <a:rPr b="1" lang="en" sz="2000"/>
              <a:t>built-in patching</a:t>
            </a:r>
            <a:r>
              <a:rPr lang="en" sz="2000"/>
              <a:t>. </a:t>
            </a:r>
            <a:endParaRPr sz="2000"/>
          </a:p>
        </p:txBody>
      </p:sp>
      <p:sp>
        <p:nvSpPr>
          <p:cNvPr id="409" name="Google Shape;409;p49"/>
          <p:cNvSpPr txBox="1"/>
          <p:nvPr>
            <p:ph idx="1" type="body"/>
          </p:nvPr>
        </p:nvSpPr>
        <p:spPr>
          <a:xfrm>
            <a:off x="3651900" y="1673000"/>
            <a:ext cx="18402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WHAT</a:t>
            </a:r>
            <a:r>
              <a:rPr lang="en" sz="3600"/>
              <a:t>?</a:t>
            </a:r>
            <a:endParaRPr sz="3600"/>
          </a:p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6494750" y="1685825"/>
            <a:ext cx="21993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WHEN?</a:t>
            </a:r>
            <a:endParaRPr b="1" sz="3600"/>
          </a:p>
        </p:txBody>
      </p:sp>
      <p:sp>
        <p:nvSpPr>
          <p:cNvPr id="411" name="Google Shape;411;p49"/>
          <p:cNvSpPr txBox="1"/>
          <p:nvPr/>
        </p:nvSpPr>
        <p:spPr>
          <a:xfrm>
            <a:off x="904650" y="434430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Very hard</a:t>
            </a:r>
            <a:r>
              <a:rPr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🐞🐞🐞 to triage!</a:t>
            </a:r>
            <a:endParaRPr b="1" sz="3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>
            <p:ph idx="1" type="body"/>
          </p:nvPr>
        </p:nvSpPr>
        <p:spPr>
          <a:xfrm>
            <a:off x="471900" y="1685825"/>
            <a:ext cx="18402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WHO?</a:t>
            </a:r>
            <a:endParaRPr b="1" sz="3600"/>
          </a:p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Compatibility</a:t>
            </a:r>
            <a:endParaRPr/>
          </a:p>
        </p:txBody>
      </p:sp>
      <p:sp>
        <p:nvSpPr>
          <p:cNvPr id="418" name="Google Shape;418;p50"/>
          <p:cNvSpPr txBox="1"/>
          <p:nvPr>
            <p:ph idx="1" type="body"/>
          </p:nvPr>
        </p:nvSpPr>
        <p:spPr>
          <a:xfrm>
            <a:off x="471900" y="2330400"/>
            <a:ext cx="8222100" cy="2013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Rarely tested together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order is not always guaranteed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Opaque release cycle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Patched browser APIs</a:t>
            </a:r>
            <a:r>
              <a:rPr lang="en"/>
              <a:t> ☠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Polyfills</a:t>
            </a:r>
            <a:r>
              <a:rPr lang="en"/>
              <a:t> ☠</a:t>
            </a:r>
            <a:endParaRPr/>
          </a:p>
        </p:txBody>
      </p:sp>
      <p:sp>
        <p:nvSpPr>
          <p:cNvPr id="419" name="Google Shape;419;p50"/>
          <p:cNvSpPr txBox="1"/>
          <p:nvPr>
            <p:ph idx="1" type="body"/>
          </p:nvPr>
        </p:nvSpPr>
        <p:spPr>
          <a:xfrm>
            <a:off x="3651900" y="1673000"/>
            <a:ext cx="18402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WHAT</a:t>
            </a:r>
            <a:r>
              <a:rPr lang="en" sz="3600"/>
              <a:t>?</a:t>
            </a:r>
            <a:endParaRPr sz="3600"/>
          </a:p>
        </p:txBody>
      </p:sp>
      <p:sp>
        <p:nvSpPr>
          <p:cNvPr id="420" name="Google Shape;420;p50"/>
          <p:cNvSpPr txBox="1"/>
          <p:nvPr>
            <p:ph idx="1" type="body"/>
          </p:nvPr>
        </p:nvSpPr>
        <p:spPr>
          <a:xfrm>
            <a:off x="6494750" y="1685825"/>
            <a:ext cx="2199300" cy="49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/>
              <a:t>WHEN?</a:t>
            </a:r>
            <a:endParaRPr b="1" sz="3600"/>
          </a:p>
        </p:txBody>
      </p:sp>
      <p:sp>
        <p:nvSpPr>
          <p:cNvPr id="421" name="Google Shape;421;p50"/>
          <p:cNvSpPr txBox="1"/>
          <p:nvPr/>
        </p:nvSpPr>
        <p:spPr>
          <a:xfrm>
            <a:off x="904650" y="4344300"/>
            <a:ext cx="7334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Very hard</a:t>
            </a:r>
            <a:r>
              <a:rPr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🐞</a:t>
            </a:r>
            <a:r>
              <a:rPr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🐞🐞</a:t>
            </a:r>
            <a:r>
              <a:rPr lang="en" sz="3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to triage!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/>
          <p:nvPr/>
        </p:nvSpPr>
        <p:spPr>
          <a:xfrm>
            <a:off x="1030350" y="4653000"/>
            <a:ext cx="7083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hlinkClick r:id="rId3"/>
              </a:rPr>
              <a:t>https://www.tooled-up.com/artwork/prodzoom/PLCQDP1KG.jpg?w=500&amp;h=500&amp;404=default</a:t>
            </a:r>
            <a:endParaRPr sz="1200"/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350" y="230575"/>
            <a:ext cx="4441300" cy="4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4409000" y="1015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idx="1" type="body"/>
          </p:nvPr>
        </p:nvSpPr>
        <p:spPr>
          <a:xfrm>
            <a:off x="860250" y="1876725"/>
            <a:ext cx="7423500" cy="58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lazy loading package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setTimeout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Script Errors</a:t>
            </a:r>
            <a:endParaRPr/>
          </a:p>
        </p:txBody>
      </p:sp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 today?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71900" y="1919075"/>
            <a:ext cx="5135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3rd parties are a </a:t>
            </a:r>
            <a:r>
              <a:rPr b="1" lang="en" sz="1800"/>
              <a:t>necessary</a:t>
            </a:r>
            <a:r>
              <a:rPr lang="en" sz="1800"/>
              <a:t> component of most websites.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We </a:t>
            </a:r>
            <a:r>
              <a:rPr b="1" lang="en" sz="1800"/>
              <a:t>depend</a:t>
            </a:r>
            <a:r>
              <a:rPr lang="en" sz="1800"/>
              <a:t> on 3rd party software to help us build websites with blazing speed.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They (theoretically) </a:t>
            </a:r>
            <a:r>
              <a:rPr b="1" lang="en" sz="1800"/>
              <a:t>add value</a:t>
            </a:r>
            <a:r>
              <a:rPr lang="en" sz="1800"/>
              <a:t> to our sites.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But do they come at a </a:t>
            </a:r>
            <a:r>
              <a:rPr b="1" lang="en" sz="1800"/>
              <a:t>cost</a:t>
            </a:r>
            <a:r>
              <a:rPr lang="en" sz="1800"/>
              <a:t>?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 </a:t>
            </a:r>
            <a:endParaRPr sz="1800"/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5703625" y="1919075"/>
            <a:ext cx="2990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We’ll cover:</a:t>
            </a:r>
            <a:endParaRPr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Performance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Compatibility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Privacy &amp; Security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to: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Evaluate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Monitor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Protect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>
            <p:ph idx="1" type="body"/>
          </p:nvPr>
        </p:nvSpPr>
        <p:spPr>
          <a:xfrm>
            <a:off x="860250" y="1876725"/>
            <a:ext cx="7423500" cy="58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lazy loading package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setTimeout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Script Errors</a:t>
            </a:r>
            <a:endParaRPr/>
          </a:p>
        </p:txBody>
      </p:sp>
      <p:pic>
        <p:nvPicPr>
          <p:cNvPr id="442" name="Google Shape;44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idx="1" type="body"/>
          </p:nvPr>
        </p:nvSpPr>
        <p:spPr>
          <a:xfrm>
            <a:off x="471900" y="2618700"/>
            <a:ext cx="8222100" cy="2291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in-page feature detection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'function'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requestId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requestAnimationFrame(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fancy animation codez */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050">
              <a:solidFill>
                <a:srgbClr val="AEAEA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idx="1" type="body"/>
          </p:nvPr>
        </p:nvSpPr>
        <p:spPr>
          <a:xfrm>
            <a:off x="860250" y="1876725"/>
            <a:ext cx="7423500" cy="583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lazy loading package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setTimeout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Script Errors</a:t>
            </a:r>
            <a:endParaRPr/>
          </a:p>
        </p:txBody>
      </p:sp>
      <p:pic>
        <p:nvPicPr>
          <p:cNvPr id="450" name="Google Shape;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>
            <p:ph idx="1" type="body"/>
          </p:nvPr>
        </p:nvSpPr>
        <p:spPr>
          <a:xfrm>
            <a:off x="471900" y="2618700"/>
            <a:ext cx="8222100" cy="22914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in-page feature detection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typeof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requestAnimationFrame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===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'function'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requestId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requestAnimationFrame(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fancy animation codez */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sometime later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cancelAnimationFrame(requestId)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throws </a:t>
            </a:r>
            <a:r>
              <a:rPr i="1" lang="en" sz="1050">
                <a:solidFill>
                  <a:srgbClr val="FF000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Uncaught ReferenceError: cancelAnimationFrame is not defined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i="1" sz="1050">
              <a:solidFill>
                <a:srgbClr val="AEAEA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5"/>
          <p:cNvSpPr txBox="1"/>
          <p:nvPr>
            <p:ph idx="1" type="body"/>
          </p:nvPr>
        </p:nvSpPr>
        <p:spPr>
          <a:xfrm>
            <a:off x="390900" y="1866125"/>
            <a:ext cx="8362200" cy="3171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performance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.performance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{};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.hasOwnProperty.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(perf,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'now'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nowOffset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perf.timing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perf.timing.domComplete ? perf.timing.domComplete :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 u="sng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getTime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perf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 u="sng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getTime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nowOffset;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};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})();</a:t>
            </a:r>
            <a:endParaRPr i="1" sz="1050">
              <a:solidFill>
                <a:srgbClr val="AEAEA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7" name="Google Shape;457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Data Corruption</a:t>
            </a:r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/>
          <p:nvPr>
            <p:ph idx="1" type="body"/>
          </p:nvPr>
        </p:nvSpPr>
        <p:spPr>
          <a:xfrm>
            <a:off x="390900" y="1866125"/>
            <a:ext cx="8362200" cy="3171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performance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.performance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{};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!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.hasOwnProperty.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(perf,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'now'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nowOffset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perf.timing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perf.timing.domComplete ? perf.timing.domComplete :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 u="sng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getTime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perf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 u="sng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()).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getTime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nowOffset;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};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perf;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})();</a:t>
            </a:r>
            <a:endParaRPr i="1" sz="1050">
              <a:solidFill>
                <a:srgbClr val="AEAEAE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Data Corruption</a:t>
            </a:r>
            <a:endParaRPr/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/>
          <p:nvPr/>
        </p:nvSpPr>
        <p:spPr>
          <a:xfrm>
            <a:off x="4952600" y="2831575"/>
            <a:ext cx="1770900" cy="33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Polyfills - Loading Strategy</a:t>
            </a:r>
            <a:endParaRPr/>
          </a:p>
        </p:txBody>
      </p:sp>
      <p:pic>
        <p:nvPicPr>
          <p:cNvPr id="472" name="Google Shape;4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525" y="273000"/>
            <a:ext cx="1084475" cy="10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7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developers wanting to use the new </a:t>
            </a:r>
            <a:r>
              <a:rPr b="1" i="1" lang="en"/>
              <a:t>hotness</a:t>
            </a:r>
            <a:r>
              <a:rPr lang="en"/>
              <a:t> while maintaining backwards compat: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“The problem with this approach is it prioritizes </a:t>
            </a:r>
            <a:r>
              <a:rPr b="1" i="1" lang="en" sz="2400"/>
              <a:t>developer convenience</a:t>
            </a:r>
            <a:r>
              <a:rPr lang="en" sz="2400"/>
              <a:t> over </a:t>
            </a:r>
            <a:r>
              <a:rPr b="1" i="1" lang="en" sz="2400"/>
              <a:t>user experience</a:t>
            </a:r>
            <a:r>
              <a:rPr lang="en" sz="2400"/>
              <a:t>, and it unnecessarily penalizes users on modern browsers by forcing them to download a lot of code they don’t need.” - </a:t>
            </a:r>
            <a:r>
              <a:rPr lang="en" sz="2400"/>
              <a:t>@philwalton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675" y="46350"/>
            <a:ext cx="4492650" cy="47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/>
        </p:nvSpPr>
        <p:spPr>
          <a:xfrm>
            <a:off x="430650" y="4831200"/>
            <a:ext cx="8282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Source: </a:t>
            </a:r>
            <a:r>
              <a:rPr lang="en" sz="1200" u="sng">
                <a:hlinkClick r:id="rId4"/>
              </a:rPr>
              <a:t>https://image.shutterstock.com/image-vector/funny-monkey-260nw-294497702.jpg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broken listeners</a:t>
            </a:r>
            <a:endParaRPr/>
          </a:p>
        </p:txBody>
      </p:sp>
      <p:pic>
        <p:nvPicPr>
          <p:cNvPr id="485" name="Google Shape;4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471900" y="1867400"/>
            <a:ext cx="8222100" cy="301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</a:t>
            </a:r>
            <a:r>
              <a:rPr lang="en"/>
              <a:t>broken listeners</a:t>
            </a:r>
            <a:endParaRPr/>
          </a:p>
        </p:txBody>
      </p:sp>
      <p:pic>
        <p:nvPicPr>
          <p:cNvPr id="492" name="Google Shape;4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0"/>
          <p:cNvSpPr txBox="1"/>
          <p:nvPr/>
        </p:nvSpPr>
        <p:spPr>
          <a:xfrm>
            <a:off x="471900" y="1867400"/>
            <a:ext cx="8222100" cy="301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60"/>
          <p:cNvSpPr/>
          <p:nvPr/>
        </p:nvSpPr>
        <p:spPr>
          <a:xfrm>
            <a:off x="565575" y="1934150"/>
            <a:ext cx="5844000" cy="22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broken listeners</a:t>
            </a:r>
            <a:endParaRPr/>
          </a:p>
        </p:txBody>
      </p:sp>
      <p:pic>
        <p:nvPicPr>
          <p:cNvPr id="500" name="Google Shape;5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1"/>
          <p:cNvSpPr txBox="1"/>
          <p:nvPr/>
        </p:nvSpPr>
        <p:spPr>
          <a:xfrm>
            <a:off x="471900" y="1867400"/>
            <a:ext cx="8222100" cy="301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61"/>
          <p:cNvSpPr/>
          <p:nvPr/>
        </p:nvSpPr>
        <p:spPr>
          <a:xfrm>
            <a:off x="565575" y="2178575"/>
            <a:ext cx="2635800" cy="22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</a:t>
            </a:r>
            <a:r>
              <a:rPr lang="en"/>
              <a:t>broken listeners</a:t>
            </a:r>
            <a:endParaRPr/>
          </a:p>
        </p:txBody>
      </p:sp>
      <p:pic>
        <p:nvPicPr>
          <p:cNvPr id="508" name="Google Shape;5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 txBox="1"/>
          <p:nvPr/>
        </p:nvSpPr>
        <p:spPr>
          <a:xfrm>
            <a:off x="471900" y="1867400"/>
            <a:ext cx="8222100" cy="3014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62"/>
          <p:cNvSpPr/>
          <p:nvPr/>
        </p:nvSpPr>
        <p:spPr>
          <a:xfrm>
            <a:off x="671600" y="3849425"/>
            <a:ext cx="2620800" cy="458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62"/>
          <p:cNvCxnSpPr/>
          <p:nvPr/>
        </p:nvCxnSpPr>
        <p:spPr>
          <a:xfrm flipH="1">
            <a:off x="3358150" y="3669250"/>
            <a:ext cx="1425000" cy="32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2" name="Google Shape;512;p62"/>
          <p:cNvSpPr txBox="1"/>
          <p:nvPr/>
        </p:nvSpPr>
        <p:spPr>
          <a:xfrm>
            <a:off x="4805200" y="3412850"/>
            <a:ext cx="3259800" cy="45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un-binds the method from </a:t>
            </a: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window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2"/>
          <p:cNvSpPr/>
          <p:nvPr/>
        </p:nvSpPr>
        <p:spPr>
          <a:xfrm>
            <a:off x="565575" y="2178575"/>
            <a:ext cx="2635800" cy="22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694250" y="1919075"/>
            <a:ext cx="39999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Examples</a:t>
            </a:r>
            <a:r>
              <a:rPr lang="en" sz="1800"/>
              <a:t> of 3rd parties:</a:t>
            </a:r>
            <a:endParaRPr sz="1800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Frameworks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Social media widgets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Analytics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A/B testing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RUM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Utility libraries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Polyfills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Chat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Marketing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Fonts</a:t>
            </a:r>
            <a:endParaRPr sz="1200"/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CSS</a:t>
            </a:r>
            <a:endParaRPr sz="12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3rd Party library is any library </a:t>
            </a:r>
            <a:r>
              <a:rPr b="1" lang="en" sz="1800"/>
              <a:t>you</a:t>
            </a:r>
            <a:r>
              <a:rPr lang="en" sz="1800"/>
              <a:t> didn’t write.</a:t>
            </a:r>
            <a:endParaRPr sz="18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They might be packaged in your application’s JavaScript </a:t>
            </a:r>
            <a:r>
              <a:rPr b="1" lang="en" sz="1800"/>
              <a:t>bundle</a:t>
            </a:r>
            <a:r>
              <a:rPr lang="en" sz="1800"/>
              <a:t>, included </a:t>
            </a:r>
            <a:r>
              <a:rPr lang="en" sz="1800"/>
              <a:t>via a cross-origin 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 sz="1800"/>
              <a:t> tag, or injected via a </a:t>
            </a:r>
            <a:r>
              <a:rPr b="1" lang="en" sz="1800"/>
              <a:t>tag manager</a:t>
            </a:r>
            <a:r>
              <a:rPr lang="en" sz="1800"/>
              <a:t>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3rd Party?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</a:t>
            </a:r>
            <a:r>
              <a:rPr lang="en"/>
              <a:t>broken listeners</a:t>
            </a:r>
            <a:endParaRPr/>
          </a:p>
        </p:txBody>
      </p:sp>
      <p:pic>
        <p:nvPicPr>
          <p:cNvPr id="519" name="Google Shape;51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3"/>
          <p:cNvSpPr txBox="1"/>
          <p:nvPr/>
        </p:nvSpPr>
        <p:spPr>
          <a:xfrm>
            <a:off x="4766750" y="2440450"/>
            <a:ext cx="4291800" cy="262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top.addEventListener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(_addEventListener)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run some code here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})(top.addEventListener)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1" name="Google Shape;521;p63"/>
          <p:cNvSpPr txBox="1"/>
          <p:nvPr/>
        </p:nvSpPr>
        <p:spPr>
          <a:xfrm>
            <a:off x="111525" y="1785525"/>
            <a:ext cx="4540500" cy="327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2" name="Google Shape;522;p63"/>
          <p:cNvSpPr txBox="1"/>
          <p:nvPr/>
        </p:nvSpPr>
        <p:spPr>
          <a:xfrm>
            <a:off x="7209575" y="1884400"/>
            <a:ext cx="1848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boomerang.js</a:t>
            </a:r>
            <a:endParaRPr/>
          </a:p>
        </p:txBody>
      </p:sp>
      <p:sp>
        <p:nvSpPr>
          <p:cNvPr id="523" name="Google Shape;523;p63"/>
          <p:cNvSpPr txBox="1"/>
          <p:nvPr/>
        </p:nvSpPr>
        <p:spPr>
          <a:xfrm>
            <a:off x="5561375" y="1884400"/>
            <a:ext cx="1848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third-party.js</a:t>
            </a:r>
            <a:endParaRPr/>
          </a:p>
        </p:txBody>
      </p:sp>
      <p:cxnSp>
        <p:nvCxnSpPr>
          <p:cNvPr id="524" name="Google Shape;524;p63"/>
          <p:cNvCxnSpPr>
            <a:stCxn id="523" idx="1"/>
          </p:cNvCxnSpPr>
          <p:nvPr/>
        </p:nvCxnSpPr>
        <p:spPr>
          <a:xfrm rot="10800000">
            <a:off x="4767875" y="2080450"/>
            <a:ext cx="793500" cy="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63"/>
          <p:cNvCxnSpPr/>
          <p:nvPr/>
        </p:nvCxnSpPr>
        <p:spPr>
          <a:xfrm flipH="1">
            <a:off x="7065225" y="2037175"/>
            <a:ext cx="765600" cy="318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</a:t>
            </a:r>
            <a:r>
              <a:rPr lang="en"/>
              <a:t>broken listeners</a:t>
            </a:r>
            <a:endParaRPr/>
          </a:p>
        </p:txBody>
      </p:sp>
      <p:pic>
        <p:nvPicPr>
          <p:cNvPr id="531" name="Google Shape;5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4"/>
          <p:cNvSpPr txBox="1"/>
          <p:nvPr/>
        </p:nvSpPr>
        <p:spPr>
          <a:xfrm>
            <a:off x="4766750" y="2440450"/>
            <a:ext cx="4291800" cy="262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top.addEventListener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(_addEventListener)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run some code here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})(top.addEventListener)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3" name="Google Shape;533;p64"/>
          <p:cNvSpPr txBox="1"/>
          <p:nvPr/>
        </p:nvSpPr>
        <p:spPr>
          <a:xfrm>
            <a:off x="111525" y="1785525"/>
            <a:ext cx="4540500" cy="327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addEventName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?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'addEventListener'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: </a:t>
            </a:r>
            <a:r>
              <a:rPr lang="en" sz="10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'attachEvent'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addEvent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handlers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{hashchange: [], popstate: []}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window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[addEventName]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(type, listener, options)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(handlers[type])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handlers[type].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(listener)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delegate to built-in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addEvent(type, listener, options)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64"/>
          <p:cNvSpPr txBox="1"/>
          <p:nvPr/>
        </p:nvSpPr>
        <p:spPr>
          <a:xfrm>
            <a:off x="7209575" y="1884400"/>
            <a:ext cx="1848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boomerang.js</a:t>
            </a:r>
            <a:endParaRPr/>
          </a:p>
        </p:txBody>
      </p:sp>
      <p:sp>
        <p:nvSpPr>
          <p:cNvPr id="535" name="Google Shape;535;p64"/>
          <p:cNvSpPr txBox="1"/>
          <p:nvPr/>
        </p:nvSpPr>
        <p:spPr>
          <a:xfrm>
            <a:off x="5561375" y="1884400"/>
            <a:ext cx="1848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third-party.js</a:t>
            </a:r>
            <a:endParaRPr/>
          </a:p>
        </p:txBody>
      </p:sp>
      <p:cxnSp>
        <p:nvCxnSpPr>
          <p:cNvPr id="536" name="Google Shape;536;p64"/>
          <p:cNvCxnSpPr>
            <a:stCxn id="535" idx="1"/>
          </p:cNvCxnSpPr>
          <p:nvPr/>
        </p:nvCxnSpPr>
        <p:spPr>
          <a:xfrm rot="10800000">
            <a:off x="4767875" y="2080450"/>
            <a:ext cx="793500" cy="4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64"/>
          <p:cNvCxnSpPr/>
          <p:nvPr/>
        </p:nvCxnSpPr>
        <p:spPr>
          <a:xfrm flipH="1">
            <a:off x="7065225" y="2037175"/>
            <a:ext cx="765600" cy="3180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64"/>
          <p:cNvSpPr txBox="1"/>
          <p:nvPr/>
        </p:nvSpPr>
        <p:spPr>
          <a:xfrm>
            <a:off x="5984300" y="4456250"/>
            <a:ext cx="1856700" cy="5514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!==</a:t>
            </a:r>
            <a:r>
              <a:rPr lang="en" sz="180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top</a:t>
            </a:r>
            <a:endParaRPr sz="180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9" name="Google Shape;539;p64"/>
          <p:cNvSpPr/>
          <p:nvPr/>
        </p:nvSpPr>
        <p:spPr>
          <a:xfrm>
            <a:off x="7365400" y="3236350"/>
            <a:ext cx="475500" cy="236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64"/>
          <p:cNvCxnSpPr/>
          <p:nvPr/>
        </p:nvCxnSpPr>
        <p:spPr>
          <a:xfrm flipH="1" rot="10800000">
            <a:off x="6960275" y="3597813"/>
            <a:ext cx="450000" cy="72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9051" y="2190625"/>
            <a:ext cx="5716926" cy="2410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54" name="Google Shape;55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6"/>
          <p:cNvSpPr txBox="1"/>
          <p:nvPr/>
        </p:nvSpPr>
        <p:spPr>
          <a:xfrm>
            <a:off x="3628200" y="1895288"/>
            <a:ext cx="4837200" cy="30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instance-level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 u="sng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/* ... */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62" name="Google Shape;56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67"/>
          <p:cNvSpPr txBox="1"/>
          <p:nvPr/>
        </p:nvSpPr>
        <p:spPr>
          <a:xfrm>
            <a:off x="3164450" y="17835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_addEventListener1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Angular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_addEventListener1.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70" name="Google Shape;5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8"/>
          <p:cNvSpPr txBox="1"/>
          <p:nvPr/>
        </p:nvSpPr>
        <p:spPr>
          <a:xfrm>
            <a:off x="3164450" y="17835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_addEventListener1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Angular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_addEventListener1.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68"/>
          <p:cNvSpPr/>
          <p:nvPr/>
        </p:nvSpPr>
        <p:spPr>
          <a:xfrm>
            <a:off x="3249175" y="1852550"/>
            <a:ext cx="4930200" cy="24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9"/>
          <p:cNvSpPr txBox="1"/>
          <p:nvPr/>
        </p:nvSpPr>
        <p:spPr>
          <a:xfrm>
            <a:off x="3164450" y="17835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_addEventListener1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Angular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_addEventListener1.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69"/>
          <p:cNvSpPr/>
          <p:nvPr/>
        </p:nvSpPr>
        <p:spPr>
          <a:xfrm>
            <a:off x="3401575" y="2538350"/>
            <a:ext cx="3121800" cy="242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88" name="Google Shape;58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70"/>
          <p:cNvSpPr txBox="1"/>
          <p:nvPr/>
        </p:nvSpPr>
        <p:spPr>
          <a:xfrm>
            <a:off x="3164450" y="17835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_addEventListener1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Angular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_addEventListener1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70"/>
          <p:cNvSpPr txBox="1"/>
          <p:nvPr/>
        </p:nvSpPr>
        <p:spPr>
          <a:xfrm>
            <a:off x="3164450" y="32454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_addEventListener2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Boomerang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_addEventListener2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Patched built-ins - prototype chain</a:t>
            </a:r>
            <a:endParaRPr/>
          </a:p>
        </p:txBody>
      </p:sp>
      <p:pic>
        <p:nvPicPr>
          <p:cNvPr id="597" name="Google Shape;5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4825" y="237250"/>
            <a:ext cx="1089175" cy="11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0650"/>
            <a:ext cx="2650376" cy="27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1"/>
          <p:cNvSpPr txBox="1"/>
          <p:nvPr/>
        </p:nvSpPr>
        <p:spPr>
          <a:xfrm>
            <a:off x="3164450" y="17835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_addEventListener1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XMLHttpRequest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Angular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_addEventListener1.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71"/>
          <p:cNvSpPr txBox="1"/>
          <p:nvPr/>
        </p:nvSpPr>
        <p:spPr>
          <a:xfrm>
            <a:off x="3164450" y="3245400"/>
            <a:ext cx="57444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var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_addEventListener2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.addEventListener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9B859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EventTarget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CF6A4C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prototype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50">
                <a:solidFill>
                  <a:srgbClr val="89BD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addEventListener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E28964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functio</a:t>
            </a:r>
            <a:r>
              <a:rPr lang="en" sz="1050">
                <a:solidFill>
                  <a:srgbClr val="99CF50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() {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0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Boomerang interloping code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_addEventListener2.</a:t>
            </a:r>
            <a:r>
              <a:rPr lang="en" sz="1050">
                <a:solidFill>
                  <a:srgbClr val="DAD085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apply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50">
                <a:solidFill>
                  <a:srgbClr val="3E87E3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, arguments)</a:t>
            </a:r>
            <a:b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1" name="Google Shape;601;p71"/>
          <p:cNvSpPr txBox="1"/>
          <p:nvPr/>
        </p:nvSpPr>
        <p:spPr>
          <a:xfrm>
            <a:off x="3164450" y="4707300"/>
            <a:ext cx="5744400" cy="330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xhrInstance.addEventListener(...) </a:t>
            </a:r>
            <a:r>
              <a:rPr i="1" lang="en" sz="950">
                <a:solidFill>
                  <a:srgbClr val="AEAEAE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// never delegates to Boomerang’s patch</a:t>
            </a:r>
            <a:endParaRPr sz="1050">
              <a:solidFill>
                <a:srgbClr val="9B859D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2"/>
          <p:cNvSpPr txBox="1"/>
          <p:nvPr>
            <p:ph idx="1" type="body"/>
          </p:nvPr>
        </p:nvSpPr>
        <p:spPr>
          <a:xfrm>
            <a:off x="471900" y="18382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Prefer self-hosting or bundling over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 sz="1400"/>
              <a:t> tag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Identify</a:t>
            </a:r>
            <a:r>
              <a:rPr lang="en" sz="1400"/>
              <a:t> and understand patched built-ins</a:t>
            </a:r>
            <a:r>
              <a:rPr lang="en" sz="1400"/>
              <a:t> - </a:t>
            </a:r>
            <a:r>
              <a:rPr lang="en" sz="1400" u="sng">
                <a:solidFill>
                  <a:schemeClr val="accent5"/>
                </a:solidFill>
                <a:hlinkClick r:id="rId3"/>
              </a:rPr>
              <a:t>https://github.com/cvazac/detect-native-overrides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Manually audit polyfills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Ensure spec compliance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let them rot!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Monitor/Protect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Hold third-parties accountable for script errors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         ESLint -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no-extend-native</a:t>
            </a:r>
            <a:r>
              <a:rPr lang="en" sz="1400"/>
              <a:t> rule</a:t>
            </a:r>
            <a:endParaRPr sz="1400"/>
          </a:p>
        </p:txBody>
      </p:sp>
      <p:sp>
        <p:nvSpPr>
          <p:cNvPr id="607" name="Google Shape;607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pic>
        <p:nvPicPr>
          <p:cNvPr id="608" name="Google Shape;6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851" y="4661213"/>
            <a:ext cx="325275" cy="284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0" y="152400"/>
            <a:ext cx="9144000" cy="7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rgbClr val="FFFF00"/>
                </a:solidFill>
              </a:rPr>
              <a:t>This is the true story... of 14 strangers...</a:t>
            </a:r>
            <a:endParaRPr b="1" sz="3400" u="sng">
              <a:solidFill>
                <a:srgbClr val="FFFF00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0" y="152400"/>
            <a:ext cx="9144000" cy="7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 u="sng">
                <a:solidFill>
                  <a:srgbClr val="FFFF00"/>
                </a:solidFill>
              </a:rPr>
              <a:t>This is the true story... of 14 third parties...</a:t>
            </a:r>
            <a:endParaRPr b="1" sz="3400" u="sng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7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  <p:sp>
        <p:nvSpPr>
          <p:cNvPr id="623" name="Google Shape;623;p74"/>
          <p:cNvSpPr/>
          <p:nvPr/>
        </p:nvSpPr>
        <p:spPr>
          <a:xfrm>
            <a:off x="3477025" y="536450"/>
            <a:ext cx="2830200" cy="3608700"/>
          </a:xfrm>
          <a:prstGeom prst="wedgeEllipseCallout">
            <a:avLst>
              <a:gd fmla="val 64363" name="adj1"/>
              <a:gd fmla="val -9007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Is it normal for the fan in my computer to go into overdrive every time I open up our webapp?</a:t>
            </a:r>
            <a:endParaRPr b="1" sz="1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5"/>
          <p:cNvSpPr txBox="1"/>
          <p:nvPr>
            <p:ph idx="1" type="body"/>
          </p:nvPr>
        </p:nvSpPr>
        <p:spPr>
          <a:xfrm>
            <a:off x="460950" y="2428200"/>
            <a:ext cx="8222100" cy="13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/>
              <a:t>TL;DR</a:t>
            </a:r>
            <a:r>
              <a:rPr lang="en" sz="2000"/>
              <a:t> - New browser APIs like </a:t>
            </a:r>
            <a:r>
              <a:rPr b="1" lang="en" sz="2000"/>
              <a:t>Content Security Policy</a:t>
            </a:r>
            <a:r>
              <a:rPr lang="en" sz="2000"/>
              <a:t> (CSP) and </a:t>
            </a:r>
            <a:r>
              <a:rPr b="1" lang="en" sz="2000"/>
              <a:t>Subresource Integrity</a:t>
            </a:r>
            <a:r>
              <a:rPr lang="en" sz="2000"/>
              <a:t> (SRI) are great, but they are not the silver bullet. Because of code obfuscation and other tactics, you also need </a:t>
            </a:r>
            <a:r>
              <a:rPr b="1" lang="en" sz="2000"/>
              <a:t>code-level </a:t>
            </a:r>
            <a:r>
              <a:rPr lang="en" sz="2000"/>
              <a:t>monitoring.</a:t>
            </a:r>
            <a:endParaRPr sz="2000"/>
          </a:p>
        </p:txBody>
      </p:sp>
      <p:sp>
        <p:nvSpPr>
          <p:cNvPr id="629" name="Google Shape;629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Privacy &amp; Security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6"/>
          <p:cNvSpPr txBox="1"/>
          <p:nvPr/>
        </p:nvSpPr>
        <p:spPr>
          <a:xfrm>
            <a:off x="1602600" y="1411500"/>
            <a:ext cx="59388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HAVE I BEEN PWNED?</a:t>
            </a:r>
            <a:endParaRPr b="1" i="1" sz="72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561650"/>
            <a:ext cx="8382000" cy="43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77"/>
          <p:cNvSpPr txBox="1"/>
          <p:nvPr/>
        </p:nvSpPr>
        <p:spPr>
          <a:xfrm>
            <a:off x="0" y="4805400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https://randywestergren.com/widespread-xss-vulnerabilities-ad-network-code-affecting-top-tier-publishers-retailers/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641" name="Google Shape;641;p77"/>
          <p:cNvSpPr/>
          <p:nvPr/>
        </p:nvSpPr>
        <p:spPr>
          <a:xfrm>
            <a:off x="2801150" y="1760075"/>
            <a:ext cx="619800" cy="15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7"/>
          <p:cNvSpPr txBox="1"/>
          <p:nvPr/>
        </p:nvSpPr>
        <p:spPr>
          <a:xfrm>
            <a:off x="943500" y="133025"/>
            <a:ext cx="72570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URL: http://www.example.com/#1'-alert(1)-'"-alert(1)-"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8"/>
          <p:cNvSpPr txBox="1"/>
          <p:nvPr/>
        </p:nvSpPr>
        <p:spPr>
          <a:xfrm>
            <a:off x="1602600" y="1411500"/>
            <a:ext cx="59388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WHY IS MY FAN RUNNING??</a:t>
            </a:r>
            <a:endParaRPr b="1" i="1" sz="72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63" y="329138"/>
            <a:ext cx="4110875" cy="4485226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9"/>
          <p:cNvSpPr txBox="1"/>
          <p:nvPr/>
        </p:nvSpPr>
        <p:spPr>
          <a:xfrm>
            <a:off x="1549200" y="4805400"/>
            <a:ext cx="60456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https://twitter.com/Scott_Helme/status/962693995590766592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5883"/>
            <a:ext cx="9143999" cy="301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703101"/>
            <a:ext cx="9144000" cy="37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703101"/>
            <a:ext cx="9144000" cy="37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2"/>
          <p:cNvSpPr/>
          <p:nvPr/>
        </p:nvSpPr>
        <p:spPr>
          <a:xfrm>
            <a:off x="4539800" y="1336175"/>
            <a:ext cx="2873700" cy="16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2"/>
          <p:cNvSpPr/>
          <p:nvPr/>
        </p:nvSpPr>
        <p:spPr>
          <a:xfrm>
            <a:off x="611225" y="3831475"/>
            <a:ext cx="5892600" cy="402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2076150" y="8429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ads-1.js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759325" y="9678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ads-2.js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3419050" y="8429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ads-3.js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363450" y="905350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polyfill.js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5085625" y="749225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spa.js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6014075" y="1006925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errors.js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6779725" y="1784000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remarketing.js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656025" y="2561075"/>
            <a:ext cx="20655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no-one-remembers.js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5022050" y="23509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analytics.js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4451050" y="2153850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rum.js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1112050" y="2661025"/>
            <a:ext cx="16902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konami-code</a:t>
            </a:r>
            <a:r>
              <a:rPr b="1" lang="en">
                <a:solidFill>
                  <a:srgbClr val="FFFF00"/>
                </a:solidFill>
              </a:rPr>
              <a:t>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2211800" y="250737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chat-bot.js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180550" y="26610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something-</a:t>
            </a:r>
            <a:br>
              <a:rPr b="1" lang="en">
                <a:solidFill>
                  <a:srgbClr val="FFFF00"/>
                </a:solidFill>
              </a:rPr>
            </a:br>
            <a:r>
              <a:rPr b="1" lang="en">
                <a:solidFill>
                  <a:srgbClr val="FFFF00"/>
                </a:solidFill>
              </a:rPr>
              <a:t>bob-added.js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633200" y="15608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comments.js</a:t>
            </a:r>
            <a:endParaRPr b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Security Policy</a:t>
            </a:r>
            <a:endParaRPr/>
          </a:p>
        </p:txBody>
      </p:sp>
      <p:sp>
        <p:nvSpPr>
          <p:cNvPr id="676" name="Google Shape;676;p83"/>
          <p:cNvSpPr txBox="1"/>
          <p:nvPr>
            <p:ph idx="1" type="body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CSPs allow you to whitelist the do</a:t>
            </a:r>
            <a:r>
              <a:rPr lang="en" sz="1400"/>
              <a:t>m</a:t>
            </a:r>
            <a:r>
              <a:rPr lang="en" sz="1400"/>
              <a:t>ains that you permit to:</a:t>
            </a:r>
            <a:endParaRPr sz="1400"/>
          </a:p>
          <a:p>
            <a:pPr indent="-317500" lvl="0" marL="45720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Execute script (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script-src</a:t>
            </a:r>
            <a:r>
              <a:rPr lang="en" sz="1400"/>
              <a:t>)</a:t>
            </a:r>
            <a:endParaRPr sz="1400"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 images (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image-src</a:t>
            </a:r>
            <a:r>
              <a:rPr lang="en" sz="1400"/>
              <a:t>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Make network requests (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connect-src</a:t>
            </a:r>
            <a:r>
              <a:rPr lang="en" sz="1400"/>
              <a:t>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 form targets (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form-action</a:t>
            </a:r>
            <a:r>
              <a:rPr lang="en" sz="1400"/>
              <a:t>)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Include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IFRAME</a:t>
            </a:r>
            <a:r>
              <a:rPr lang="en" sz="1400"/>
              <a:t>s (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frame-ancestors</a:t>
            </a:r>
            <a:r>
              <a:rPr lang="en" sz="1400"/>
              <a:t>)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CSP is </a:t>
            </a:r>
            <a:r>
              <a:rPr b="1" lang="en" sz="1400"/>
              <a:t>hard</a:t>
            </a:r>
            <a:r>
              <a:rPr lang="en" sz="1400"/>
              <a:t> to get perfect, so take advantage of these tools.:</a:t>
            </a:r>
            <a:endParaRPr sz="1400"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CSP policy generator wizard -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https://report-uri.com/home/generate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CSP evaluator -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https://csp-evaluator.withgoogle.com/</a:t>
            </a:r>
            <a:endParaRPr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Subresource Integrity</a:t>
            </a:r>
            <a:endParaRPr/>
          </a:p>
        </p:txBody>
      </p:sp>
      <p:sp>
        <p:nvSpPr>
          <p:cNvPr id="682" name="Google Shape;682;p84"/>
          <p:cNvSpPr txBox="1"/>
          <p:nvPr>
            <p:ph idx="1" type="body"/>
          </p:nvPr>
        </p:nvSpPr>
        <p:spPr>
          <a:xfrm>
            <a:off x="471900" y="1995275"/>
            <a:ext cx="8222100" cy="91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Subresource Integrity allows you to make sure that the script you pull down from a third-party is EXACTLY what you are expecting - or it will not execute.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4"/>
          <p:cNvSpPr txBox="1"/>
          <p:nvPr/>
        </p:nvSpPr>
        <p:spPr>
          <a:xfrm>
            <a:off x="1358250" y="2807200"/>
            <a:ext cx="6427500" cy="1323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950">
                <a:solidFill>
                  <a:srgbClr val="E0C58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50">
                <a:solidFill>
                  <a:srgbClr val="E0C58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src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"https://ajax.googleapis.com/ajax/libs/jquery/3.3.1/jquery.min.js"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50">
                <a:solidFill>
                  <a:srgbClr val="E0C58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integrity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"sha384-tsQFqpEReu7ZLhBV2VZlAu7zcOV+rXbYlF2cqB8txI/8aZajjp4Bqd+V6D5IgvKT"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b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950">
                <a:solidFill>
                  <a:srgbClr val="E0C58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crossorigin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50">
                <a:solidFill>
                  <a:srgbClr val="65B042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"anonymous"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950">
                <a:solidFill>
                  <a:srgbClr val="E0C589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br>
              <a:rPr lang="en" sz="950">
                <a:solidFill>
                  <a:srgbClr val="F8F8F8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950">
              <a:solidFill>
                <a:srgbClr val="F8F8F8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99CF50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84"/>
          <p:cNvSpPr txBox="1"/>
          <p:nvPr>
            <p:ph idx="1" type="body"/>
          </p:nvPr>
        </p:nvSpPr>
        <p:spPr>
          <a:xfrm>
            <a:off x="471900" y="4281275"/>
            <a:ext cx="8222100" cy="915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Downside</a:t>
            </a:r>
            <a:r>
              <a:rPr lang="en"/>
              <a:t>: it does complicate upgrading libraries.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5"/>
          <p:cNvSpPr txBox="1"/>
          <p:nvPr/>
        </p:nvSpPr>
        <p:spPr>
          <a:xfrm>
            <a:off x="1289700" y="1411500"/>
            <a:ext cx="65646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(UN)INTENTIONAL</a:t>
            </a:r>
            <a:endParaRPr b="1" i="1" sz="72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PRIVACY LEAKS</a:t>
            </a:r>
            <a:endParaRPr b="1" i="1" sz="72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75" y="76200"/>
            <a:ext cx="7271826" cy="47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6"/>
          <p:cNvSpPr txBox="1"/>
          <p:nvPr/>
        </p:nvSpPr>
        <p:spPr>
          <a:xfrm>
            <a:off x="0" y="4805400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https://freedom-to-tinker.com/.../no-boundaries-for-credentials-password-leaks-to-mixpanel-and-session-replay-companies/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575" y="76200"/>
            <a:ext cx="7271826" cy="4799726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7"/>
          <p:cNvSpPr txBox="1"/>
          <p:nvPr/>
        </p:nvSpPr>
        <p:spPr>
          <a:xfrm>
            <a:off x="0" y="4805400"/>
            <a:ext cx="9144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Source: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https://freedom-to-tinker.com/.../no-boundaries-for-credentials-password-leaks-to-mixpanel-and-session-replay-companies/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02" name="Google Shape;70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1662" y="907025"/>
            <a:ext cx="4440675" cy="31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54738"/>
            <a:ext cx="5924550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8"/>
          <p:cNvSpPr txBox="1"/>
          <p:nvPr/>
        </p:nvSpPr>
        <p:spPr>
          <a:xfrm>
            <a:off x="3011850" y="4595100"/>
            <a:ext cx="31203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Source: www.jsfu-----ck.com</a:t>
            </a:r>
            <a:endParaRPr>
              <a:solidFill>
                <a:srgbClr val="FFFFFF"/>
              </a:solidFill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09" name="Google Shape;70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150" y="4595100"/>
            <a:ext cx="493044" cy="4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9"/>
          <p:cNvSpPr txBox="1"/>
          <p:nvPr>
            <p:ph idx="1" type="body"/>
          </p:nvPr>
        </p:nvSpPr>
        <p:spPr>
          <a:xfrm>
            <a:off x="471900" y="19952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atob()</a:t>
            </a:r>
            <a:r>
              <a:rPr lang="en" sz="1400"/>
              <a:t>/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btoa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400"/>
              <a:t>, 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escape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400"/>
              <a:t>/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unescape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navigator.hardwareConcurrency</a:t>
            </a:r>
            <a:r>
              <a:rPr lang="en" sz="1400"/>
              <a:t> reads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setTimeout(...)</a:t>
            </a:r>
            <a:r>
              <a:rPr lang="en" sz="1400"/>
              <a:t> calls with loooooooong delays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addEventListener(...)</a:t>
            </a:r>
            <a:r>
              <a:rPr lang="en" sz="1400"/>
              <a:t> calls: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submit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mousemove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keypress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document.createElement(...):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IFRAME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SCRIPT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EMBED</a:t>
            </a:r>
            <a:r>
              <a:rPr lang="en" sz="1400"/>
              <a:t>, etc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document.cookie</a:t>
            </a:r>
            <a:r>
              <a:rPr lang="en" sz="1400"/>
              <a:t> reads,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window.localStorage</a:t>
            </a:r>
            <a:r>
              <a:rPr lang="en" sz="1400"/>
              <a:t> read/writes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window.clipboardData</a:t>
            </a:r>
            <a:r>
              <a:rPr lang="en" sz="1400"/>
              <a:t> reads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navigator.userAgent</a:t>
            </a:r>
            <a:r>
              <a:rPr lang="en" sz="1400"/>
              <a:t> reads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XHR.send</a:t>
            </a:r>
            <a:r>
              <a:rPr lang="en" sz="1400"/>
              <a:t> </a:t>
            </a:r>
            <a:r>
              <a:rPr lang="en" sz="1400"/>
              <a:t>instrumentation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Execution context creation: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eval(...)</a:t>
            </a:r>
            <a:r>
              <a:rPr lang="en" sz="1400"/>
              <a:t>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document.write(...)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window.location.reload()</a:t>
            </a:r>
            <a:r>
              <a:rPr lang="en" sz="1400"/>
              <a:t> |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replace()</a:t>
            </a:r>
            <a:r>
              <a:rPr lang="en" sz="1400"/>
              <a:t> calls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(new Image).src listeners</a:t>
            </a:r>
            <a:endParaRPr sz="1400"/>
          </a:p>
        </p:txBody>
      </p:sp>
      <p:sp>
        <p:nvSpPr>
          <p:cNvPr id="715" name="Google Shape;715;p8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would you even?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0"/>
          <p:cNvSpPr txBox="1"/>
          <p:nvPr>
            <p:ph idx="1" type="body"/>
          </p:nvPr>
        </p:nvSpPr>
        <p:spPr>
          <a:xfrm>
            <a:off x="471900" y="1685825"/>
            <a:ext cx="3090900" cy="326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Vulnerability Scan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snyk.io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npm audit</a:t>
            </a:r>
            <a:endParaRPr/>
          </a:p>
        </p:txBody>
      </p:sp>
      <p:sp>
        <p:nvSpPr>
          <p:cNvPr id="721" name="Google Shape;721;p9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pic>
        <p:nvPicPr>
          <p:cNvPr id="722" name="Google Shape;72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850" y="251000"/>
            <a:ext cx="818400" cy="1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8375" y="190775"/>
            <a:ext cx="1311525" cy="5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575" y="1009650"/>
            <a:ext cx="1243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1"/>
          <p:cNvSpPr txBox="1"/>
          <p:nvPr>
            <p:ph idx="1" type="body"/>
          </p:nvPr>
        </p:nvSpPr>
        <p:spPr>
          <a:xfrm>
            <a:off x="471900" y="1685825"/>
            <a:ext cx="3090900" cy="326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Vulnerability Scan</a:t>
            </a:r>
            <a:endParaRPr sz="1400"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snyk.io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○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npm audit</a:t>
            </a:r>
            <a:endParaRPr/>
          </a:p>
        </p:txBody>
      </p:sp>
      <p:sp>
        <p:nvSpPr>
          <p:cNvPr id="730" name="Google Shape;730;p9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</p:txBody>
      </p:sp>
      <p:sp>
        <p:nvSpPr>
          <p:cNvPr id="731" name="Google Shape;731;p91"/>
          <p:cNvSpPr txBox="1"/>
          <p:nvPr>
            <p:ph idx="1" type="body"/>
          </p:nvPr>
        </p:nvSpPr>
        <p:spPr>
          <a:xfrm>
            <a:off x="4193800" y="1685825"/>
            <a:ext cx="4716000" cy="3267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Monitor/Protect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Report on long-tasks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Sandbox in cross-origin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IFRAME</a:t>
            </a:r>
            <a:r>
              <a:rPr lang="en" sz="1400"/>
              <a:t>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Content Security Policy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Subresource Integrity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Freeze sensitive APIs -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https://github.com/cvazac/freeze.js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Code-level monitoring - jscrambler.com</a:t>
            </a:r>
            <a:endParaRPr sz="1400"/>
          </a:p>
        </p:txBody>
      </p:sp>
      <p:pic>
        <p:nvPicPr>
          <p:cNvPr id="732" name="Google Shape;732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850" y="251000"/>
            <a:ext cx="818400" cy="11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8375" y="190775"/>
            <a:ext cx="1311525" cy="5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2575" y="1009650"/>
            <a:ext cx="1243137" cy="4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92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21"/>
          <p:cNvCxnSpPr/>
          <p:nvPr/>
        </p:nvCxnSpPr>
        <p:spPr>
          <a:xfrm>
            <a:off x="4665475" y="1454900"/>
            <a:ext cx="1707000" cy="4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2076150" y="8429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ads-1.js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759325" y="9678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ads-2.js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419050" y="842900"/>
            <a:ext cx="944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ads-3.js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363450" y="905350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polyfill.js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085625" y="749225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spa.js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6014075" y="1006925"/>
            <a:ext cx="9909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errors.js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779725" y="1784000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remarketing.js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5656025" y="2561075"/>
            <a:ext cx="20655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no-one-remembers.js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5022050" y="23509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analytics.js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451050" y="2153850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rum.js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019175" y="2612675"/>
            <a:ext cx="16902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k</a:t>
            </a:r>
            <a:r>
              <a:rPr b="1" lang="en">
                <a:solidFill>
                  <a:srgbClr val="FFFF00"/>
                </a:solidFill>
              </a:rPr>
              <a:t>onami-code.js</a:t>
            </a:r>
            <a:endParaRPr b="1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2211800" y="250737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chat-bot.js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3180550" y="26610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something-</a:t>
            </a:r>
            <a:br>
              <a:rPr b="1" lang="en">
                <a:solidFill>
                  <a:srgbClr val="FFFF00"/>
                </a:solidFill>
              </a:rPr>
            </a:br>
            <a:r>
              <a:rPr b="1" lang="en">
                <a:solidFill>
                  <a:srgbClr val="FFFF00"/>
                </a:solidFill>
              </a:rPr>
              <a:t>bob-added.js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3633200" y="1560825"/>
            <a:ext cx="1421400" cy="25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comments.js</a:t>
            </a:r>
            <a:endParaRPr b="1">
              <a:solidFill>
                <a:srgbClr val="FFFF00"/>
              </a:solidFill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775" y="1974551"/>
            <a:ext cx="1323351" cy="132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9162" y="967849"/>
            <a:ext cx="650338" cy="10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062" y="1818536"/>
            <a:ext cx="650338" cy="1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4389125" y="1251700"/>
            <a:ext cx="577098" cy="447066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4894738" y="1861188"/>
            <a:ext cx="577098" cy="447066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cxnSp>
        <p:nvCxnSpPr>
          <p:cNvPr id="155" name="Google Shape;155;p21"/>
          <p:cNvCxnSpPr/>
          <p:nvPr/>
        </p:nvCxnSpPr>
        <p:spPr>
          <a:xfrm>
            <a:off x="4665475" y="1446775"/>
            <a:ext cx="544500" cy="69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56" name="Google Shape;1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9729" y="2137686"/>
            <a:ext cx="1211172" cy="58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6102413" y="1262550"/>
            <a:ext cx="577098" cy="447066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0835" y="152392"/>
            <a:ext cx="1421400" cy="945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21"/>
          <p:cNvCxnSpPr/>
          <p:nvPr/>
        </p:nvCxnSpPr>
        <p:spPr>
          <a:xfrm>
            <a:off x="4675200" y="1451725"/>
            <a:ext cx="1686000" cy="46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36" y="398201"/>
            <a:ext cx="3029689" cy="41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025" y="398200"/>
            <a:ext cx="5522376" cy="418811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3"/>
          <p:cNvSpPr/>
          <p:nvPr/>
        </p:nvSpPr>
        <p:spPr>
          <a:xfrm>
            <a:off x="3477025" y="536450"/>
            <a:ext cx="2830200" cy="3608700"/>
          </a:xfrm>
          <a:prstGeom prst="wedgeEllipseCallout">
            <a:avLst>
              <a:gd fmla="val 64363" name="adj1"/>
              <a:gd fmla="val -9007" name="adj2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00"/>
                </a:solidFill>
              </a:rPr>
              <a:t>One more thing...</a:t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00"/>
              </a:solidFill>
            </a:endParaRPr>
          </a:p>
        </p:txBody>
      </p:sp>
      <p:sp>
        <p:nvSpPr>
          <p:cNvPr id="749" name="Google Shape;749;p9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You                                                                Bossman</a:t>
            </a:r>
            <a:endParaRPr sz="18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http://3rdparty.io/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https://github.com/cvazac/detect-native-overrides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https://github.com/cvazac/freeze.js</a:t>
            </a:r>
            <a:endParaRPr sz="1400" u="sng">
              <a:solidFill>
                <a:schemeClr val="accent5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https://nicj.net/an-audit-of-boomerangs-performance/</a:t>
            </a:r>
            <a:endParaRPr sz="1400" u="sng">
              <a:solidFill>
                <a:schemeClr val="accent5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https://www.webpagetest.org/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https://developers.google.com/web/tools/lighthouse/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9"/>
              </a:rPr>
              <a:t>http://requestmap.webperf.tools/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0"/>
              </a:rPr>
              <a:t>http://jsmanners.com/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1"/>
              </a:rPr>
              <a:t>https://www.ghostery.com/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2"/>
              </a:rPr>
              <a:t>https://zoompf.com/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3"/>
              </a:rPr>
              <a:t>https://jscrambler.com/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14"/>
              </a:rPr>
              <a:t>https://snyk.io/</a:t>
            </a:r>
            <a:endParaRPr sz="1400" u="sng">
              <a:solidFill>
                <a:schemeClr val="accent5"/>
              </a:solidFill>
            </a:endParaRPr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9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61" name="Google Shape;761;p95"/>
          <p:cNvSpPr txBox="1"/>
          <p:nvPr>
            <p:ph idx="1" type="body"/>
          </p:nvPr>
        </p:nvSpPr>
        <p:spPr>
          <a:xfrm>
            <a:off x="471900" y="168582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https://philipwalton.com/articles/loading-polyfills-only-when-needed/</a:t>
            </a:r>
            <a:endParaRPr sz="1400" u="sng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https://scotthelme.co.uk/protect-site-from-cryptojacking-csp-sri/</a:t>
            </a:r>
            <a:endParaRPr sz="1400" u="sng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https://freedom-to-tinker.com/2018/02/26/no-boundaries-for-credentials-password-leaks-to-mixpanel-and-session-replay-companies/</a:t>
            </a:r>
            <a:endParaRPr sz="1400" u="sng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https://css-tricks.com/potential-dangers-of-third-party-javascript/</a:t>
            </a:r>
            <a:endParaRPr sz="1400" u="sng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https://randywestergren.com/widespread-xss-vulnerabilities-ad-network-code-affecting-top-tier-publishers-retailers/</a:t>
            </a:r>
            <a:endParaRPr sz="1400" u="sng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Google Shape;76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475" y="0"/>
            <a:ext cx="3392525" cy="3392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96"/>
          <p:cNvSpPr txBox="1"/>
          <p:nvPr/>
        </p:nvSpPr>
        <p:spPr>
          <a:xfrm>
            <a:off x="118550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Charles Vazac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@vazac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96"/>
          <p:cNvSpPr txBox="1"/>
          <p:nvPr/>
        </p:nvSpPr>
        <p:spPr>
          <a:xfrm>
            <a:off x="6873625" y="3529325"/>
            <a:ext cx="21159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Nic Jansma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@nicj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96"/>
          <p:cNvSpPr txBox="1"/>
          <p:nvPr/>
        </p:nvSpPr>
        <p:spPr>
          <a:xfrm>
            <a:off x="1764600" y="3980425"/>
            <a:ext cx="56148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github.com/SOASTA/boomerang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soasta.com/mpulse</a:t>
            </a:r>
            <a:endParaRPr sz="12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0" name="Google Shape;770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392524" cy="339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9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8900" y="736725"/>
            <a:ext cx="36861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1602600" y="1411500"/>
            <a:ext cx="5938800" cy="23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HIDDEN</a:t>
            </a:r>
            <a:b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</a:br>
            <a:r>
              <a:rPr b="1" i="1" lang="en" sz="7200">
                <a:solidFill>
                  <a:srgbClr val="FFFFFF"/>
                </a:solidFill>
                <a:latin typeface="Schoolbell"/>
                <a:ea typeface="Schoolbell"/>
                <a:cs typeface="Schoolbell"/>
                <a:sym typeface="Schoolbell"/>
              </a:rPr>
              <a:t>COSTS</a:t>
            </a:r>
            <a:endParaRPr b="1" i="1" sz="7200">
              <a:solidFill>
                <a:srgbClr val="FFFFFF"/>
              </a:solidFill>
              <a:latin typeface="Schoolbell"/>
              <a:ea typeface="Schoolbell"/>
              <a:cs typeface="Schoolbell"/>
              <a:sym typeface="Schoolbel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